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1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webextensions/taskpanes.xml" ContentType="application/vnd.ms-office.webextensiontaskpanes+xml"/>
  <Override PartName="/ppt/theme/theme3.xml" ContentType="application/vnd.openxmlformats-officedocument.theme+xml"/>
  <Override PartName="/ppt/webextensions/webextension1.xml" ContentType="application/vnd.ms-office.webextension+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0" r:id="rId2"/>
  </p:sldMasterIdLst>
  <p:notesMasterIdLst>
    <p:notesMasterId r:id="rId17"/>
  </p:notesMasterIdLst>
  <p:sldIdLst>
    <p:sldId id="256" r:id="rId3"/>
    <p:sldId id="259" r:id="rId4"/>
    <p:sldId id="261" r:id="rId5"/>
    <p:sldId id="267" r:id="rId6"/>
    <p:sldId id="270" r:id="rId7"/>
    <p:sldId id="273" r:id="rId8"/>
    <p:sldId id="263" r:id="rId9"/>
    <p:sldId id="280" r:id="rId10"/>
    <p:sldId id="271" r:id="rId11"/>
    <p:sldId id="275" r:id="rId12"/>
    <p:sldId id="277" r:id="rId13"/>
    <p:sldId id="278" r:id="rId14"/>
    <p:sldId id="262" r:id="rId15"/>
    <p:sldId id="257"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631"/>
    <a:srgbClr val="2B5A97"/>
    <a:srgbClr val="343C0C"/>
    <a:srgbClr val="B2C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5" autoAdjust="0"/>
    <p:restoredTop sz="95910" autoAdjust="0"/>
  </p:normalViewPr>
  <p:slideViewPr>
    <p:cSldViewPr snapToGrid="0">
      <p:cViewPr varScale="1">
        <p:scale>
          <a:sx n="92" d="100"/>
          <a:sy n="92" d="100"/>
        </p:scale>
        <p:origin x="16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AE6AE-6738-4FFF-AA29-5DDBB3FE334A}" type="datetimeFigureOut">
              <a:rPr lang="fr-BE" smtClean="0"/>
              <a:t>23-11-20</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76D7C-69EE-428B-991C-A42E9D3D48A5}" type="slidenum">
              <a:rPr lang="fr-BE" smtClean="0"/>
              <a:t>‹N°›</a:t>
            </a:fld>
            <a:endParaRPr lang="fr-BE"/>
          </a:p>
        </p:txBody>
      </p:sp>
    </p:spTree>
    <p:extLst>
      <p:ext uri="{BB962C8B-B14F-4D97-AF65-F5344CB8AC3E}">
        <p14:creationId xmlns:p14="http://schemas.microsoft.com/office/powerpoint/2010/main" val="212849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Topo pour survol du </a:t>
            </a:r>
            <a:r>
              <a:rPr lang="fr-FR" dirty="0" err="1" smtClean="0"/>
              <a:t>vademecum</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2</a:t>
            </a:fld>
            <a:endParaRPr lang="fr-BE"/>
          </a:p>
        </p:txBody>
      </p:sp>
    </p:spTree>
    <p:extLst>
      <p:ext uri="{BB962C8B-B14F-4D97-AF65-F5344CB8AC3E}">
        <p14:creationId xmlns:p14="http://schemas.microsoft.com/office/powerpoint/2010/main" val="319912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smtClean="0">
                <a:solidFill>
                  <a:srgbClr val="000000"/>
                </a:solidFill>
                <a:latin typeface="Agency FB" panose="020B0503020202020204" pitchFamily="34" charset="0"/>
              </a:rPr>
              <a:t>Les questions à se poser avant de se lancer : </a:t>
            </a:r>
            <a:endParaRPr lang="fr-BE" dirty="0" smtClean="0">
              <a:solidFill>
                <a:srgbClr val="000000"/>
              </a:solidFill>
              <a:latin typeface="Agency FB" panose="020B0503020202020204" pitchFamily="34" charset="0"/>
            </a:endParaRP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L’équipe en charge du document d’urbanisme est-elle suffisamment pluridisciplinaire ? </a:t>
            </a: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Le</a:t>
            </a:r>
            <a:r>
              <a:rPr lang="fr-BE" baseline="0" dirty="0" smtClean="0">
                <a:solidFill>
                  <a:srgbClr val="000000"/>
                </a:solidFill>
                <a:latin typeface="Agency FB" panose="020B0503020202020204" pitchFamily="34" charset="0"/>
              </a:rPr>
              <a:t> projet</a:t>
            </a:r>
            <a:r>
              <a:rPr lang="fr-BE" dirty="0" smtClean="0">
                <a:solidFill>
                  <a:srgbClr val="000000"/>
                </a:solidFill>
                <a:latin typeface="Agency FB" panose="020B0503020202020204" pitchFamily="34" charset="0"/>
              </a:rPr>
              <a:t> aborde-t-il l’ensemble des thèmes par une approche globale ? </a:t>
            </a: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L’équipe chargée de la thématique </a:t>
            </a:r>
            <a:r>
              <a:rPr lang="fr-BE" dirty="0" err="1" smtClean="0">
                <a:solidFill>
                  <a:srgbClr val="000000"/>
                </a:solidFill>
                <a:latin typeface="Agency FB" panose="020B0503020202020204" pitchFamily="34" charset="0"/>
              </a:rPr>
              <a:t>TVBu</a:t>
            </a:r>
            <a:r>
              <a:rPr lang="fr-BE" dirty="0" smtClean="0">
                <a:solidFill>
                  <a:srgbClr val="000000"/>
                </a:solidFill>
                <a:latin typeface="Agency FB" panose="020B0503020202020204" pitchFamily="34" charset="0"/>
              </a:rPr>
              <a:t> est-elle prévue dès le début du diagnostic et à toutes les étapes d’élaboration du document d’urbanisme ? (Importance d’accorder une grande place à cette thématique) </a:t>
            </a:r>
          </a:p>
          <a:p>
            <a:endParaRPr lang="fr-FR" dirty="0" smtClean="0"/>
          </a:p>
          <a:p>
            <a:r>
              <a:rPr lang="fr-BE" sz="1200" b="0" i="0" u="none" strike="noStrike" kern="1200" baseline="0" dirty="0" smtClean="0">
                <a:solidFill>
                  <a:schemeClr val="tx1"/>
                </a:solidFill>
                <a:latin typeface="+mn-lt"/>
                <a:ea typeface="+mn-ea"/>
                <a:cs typeface="+mn-cs"/>
              </a:rPr>
              <a:t>La concertation et la participation citoyenne est essentielle à la réussite d’un projet d’aménagement et à son appropriation. Autour de cette concertation, c’est une véritable gouvernance qui doit être mise en place, mêlant décideurs publics, citoyens, techniciens des collectivités, partenaires institutionnels et privés. Le processus de concertation est une succession d’étapes, de l’information à la gestion du projet, et qui, à termes, permettra : </a:t>
            </a:r>
          </a:p>
          <a:p>
            <a:r>
              <a:rPr lang="fr-BE" sz="1200" b="0" i="0" u="none" strike="noStrike" kern="1200" baseline="0" dirty="0" smtClean="0">
                <a:solidFill>
                  <a:schemeClr val="tx1"/>
                </a:solidFill>
                <a:latin typeface="+mn-lt"/>
                <a:ea typeface="+mn-ea"/>
                <a:cs typeface="+mn-cs"/>
              </a:rPr>
              <a:t>• De donner une place à tous les acteurs dans le projet ; </a:t>
            </a:r>
          </a:p>
          <a:p>
            <a:r>
              <a:rPr lang="fr-BE" sz="1200" b="0" i="0" u="none" strike="noStrike" kern="1200" baseline="0" dirty="0" smtClean="0">
                <a:solidFill>
                  <a:schemeClr val="tx1"/>
                </a:solidFill>
                <a:latin typeface="+mn-lt"/>
                <a:ea typeface="+mn-ea"/>
                <a:cs typeface="+mn-cs"/>
              </a:rPr>
              <a:t>• D’élaborer une réponse ajustée à leurs besoins et attentes ; </a:t>
            </a:r>
          </a:p>
          <a:p>
            <a:r>
              <a:rPr lang="fr-BE" sz="1200" b="0" i="0" u="none" strike="noStrike" kern="1200" baseline="0" dirty="0" smtClean="0">
                <a:solidFill>
                  <a:schemeClr val="tx1"/>
                </a:solidFill>
                <a:latin typeface="+mn-lt"/>
                <a:ea typeface="+mn-ea"/>
                <a:cs typeface="+mn-cs"/>
              </a:rPr>
              <a:t>• D’améliorer leur espace de vie et de dynamiser le tissu social. </a:t>
            </a: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5</a:t>
            </a:fld>
            <a:endParaRPr lang="fr-BE"/>
          </a:p>
        </p:txBody>
      </p:sp>
    </p:spTree>
    <p:extLst>
      <p:ext uri="{BB962C8B-B14F-4D97-AF65-F5344CB8AC3E}">
        <p14:creationId xmlns:p14="http://schemas.microsoft.com/office/powerpoint/2010/main" val="295144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smtClean="0">
                <a:solidFill>
                  <a:srgbClr val="000000"/>
                </a:solidFill>
                <a:latin typeface="Agency FB" panose="020B0503020202020204" pitchFamily="34" charset="0"/>
              </a:rPr>
              <a:t>Les questions à se poser avant de se lancer : </a:t>
            </a:r>
            <a:endParaRPr lang="fr-BE" dirty="0" smtClean="0">
              <a:solidFill>
                <a:srgbClr val="000000"/>
              </a:solidFill>
              <a:latin typeface="Agency FB" panose="020B0503020202020204" pitchFamily="34" charset="0"/>
            </a:endParaRP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L’équipe en charge du document d’urbanisme est-elle suffisamment pluridisciplinaire ? </a:t>
            </a: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Le</a:t>
            </a:r>
            <a:r>
              <a:rPr lang="fr-BE" baseline="0" dirty="0" smtClean="0">
                <a:solidFill>
                  <a:srgbClr val="000000"/>
                </a:solidFill>
                <a:latin typeface="Agency FB" panose="020B0503020202020204" pitchFamily="34" charset="0"/>
              </a:rPr>
              <a:t> projet</a:t>
            </a:r>
            <a:r>
              <a:rPr lang="fr-BE" dirty="0" smtClean="0">
                <a:solidFill>
                  <a:srgbClr val="000000"/>
                </a:solidFill>
                <a:latin typeface="Agency FB" panose="020B0503020202020204" pitchFamily="34" charset="0"/>
              </a:rPr>
              <a:t> aborde-t-il l’ensemble des thèmes par une approche globale ? </a:t>
            </a:r>
          </a:p>
          <a:p>
            <a:r>
              <a:rPr lang="fr-BE" dirty="0" smtClean="0">
                <a:solidFill>
                  <a:srgbClr val="000000"/>
                </a:solidFill>
                <a:latin typeface="Wingdings" panose="05000000000000000000" pitchFamily="2" charset="2"/>
              </a:rPr>
              <a:t>➢ </a:t>
            </a:r>
            <a:r>
              <a:rPr lang="fr-BE" dirty="0" smtClean="0">
                <a:solidFill>
                  <a:srgbClr val="000000"/>
                </a:solidFill>
                <a:latin typeface="Agency FB" panose="020B0503020202020204" pitchFamily="34" charset="0"/>
              </a:rPr>
              <a:t>L’équipe chargée de la thématique </a:t>
            </a:r>
            <a:r>
              <a:rPr lang="fr-BE" dirty="0" err="1" smtClean="0">
                <a:solidFill>
                  <a:srgbClr val="000000"/>
                </a:solidFill>
                <a:latin typeface="Agency FB" panose="020B0503020202020204" pitchFamily="34" charset="0"/>
              </a:rPr>
              <a:t>TVBu</a:t>
            </a:r>
            <a:r>
              <a:rPr lang="fr-BE" dirty="0" smtClean="0">
                <a:solidFill>
                  <a:srgbClr val="000000"/>
                </a:solidFill>
                <a:latin typeface="Agency FB" panose="020B0503020202020204" pitchFamily="34" charset="0"/>
              </a:rPr>
              <a:t> est-elle prévue dès le début du diagnostic et à toutes les étapes d’élaboration du document d’urbanisme ? (Importance d’accorder une grande place à cette thématique) </a:t>
            </a:r>
          </a:p>
          <a:p>
            <a:endParaRPr lang="fr-FR" dirty="0" smtClean="0"/>
          </a:p>
          <a:p>
            <a:r>
              <a:rPr lang="fr-BE" sz="1200" b="0" i="0" u="none" strike="noStrike" kern="1200" baseline="0" dirty="0" smtClean="0">
                <a:solidFill>
                  <a:schemeClr val="tx1"/>
                </a:solidFill>
                <a:latin typeface="+mn-lt"/>
                <a:ea typeface="+mn-ea"/>
                <a:cs typeface="+mn-cs"/>
              </a:rPr>
              <a:t>La concertation et la participation citoyenne est essentielle à la réussite d’un projet d’aménagement et à son appropriation. Autour de cette concertation, c’est une véritable gouvernance qui doit être mise en place, mêlant décideurs publics, citoyens, techniciens des collectivités, partenaires institutionnels et privés. Le processus de concertation est une succession d’étapes, de l’information à la gestion du projet, et qui, à termes, permettra : </a:t>
            </a:r>
          </a:p>
          <a:p>
            <a:r>
              <a:rPr lang="fr-BE" sz="1200" b="0" i="0" u="none" strike="noStrike" kern="1200" baseline="0" dirty="0" smtClean="0">
                <a:solidFill>
                  <a:schemeClr val="tx1"/>
                </a:solidFill>
                <a:latin typeface="+mn-lt"/>
                <a:ea typeface="+mn-ea"/>
                <a:cs typeface="+mn-cs"/>
              </a:rPr>
              <a:t>• De donner une place à tous les acteurs dans le projet ; </a:t>
            </a:r>
          </a:p>
          <a:p>
            <a:r>
              <a:rPr lang="fr-BE" sz="1200" b="0" i="0" u="none" strike="noStrike" kern="1200" baseline="0" dirty="0" smtClean="0">
                <a:solidFill>
                  <a:schemeClr val="tx1"/>
                </a:solidFill>
                <a:latin typeface="+mn-lt"/>
                <a:ea typeface="+mn-ea"/>
                <a:cs typeface="+mn-cs"/>
              </a:rPr>
              <a:t>• D’élaborer une réponse ajustée à leurs besoins et attentes ; </a:t>
            </a:r>
          </a:p>
          <a:p>
            <a:r>
              <a:rPr lang="fr-BE" sz="1200" b="0" i="0" u="none" strike="noStrike" kern="1200" baseline="0" dirty="0" smtClean="0">
                <a:solidFill>
                  <a:schemeClr val="tx1"/>
                </a:solidFill>
                <a:latin typeface="+mn-lt"/>
                <a:ea typeface="+mn-ea"/>
                <a:cs typeface="+mn-cs"/>
              </a:rPr>
              <a:t>• D’améliorer leur espace de vie et de dynamiser le tissu social. </a:t>
            </a: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6</a:t>
            </a:fld>
            <a:endParaRPr lang="fr-BE"/>
          </a:p>
        </p:txBody>
      </p:sp>
    </p:spTree>
    <p:extLst>
      <p:ext uri="{BB962C8B-B14F-4D97-AF65-F5344CB8AC3E}">
        <p14:creationId xmlns:p14="http://schemas.microsoft.com/office/powerpoint/2010/main" val="75584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lumMod val="65000"/>
                    <a:lumOff val="35000"/>
                  </a:schemeClr>
                </a:solidFill>
              </a:rPr>
              <a:t>aire de vie, zone d’habitat/reproduction/déplacement, corridors nécessaires à son développement, les menaces, recommandations</a:t>
            </a:r>
            <a:endParaRPr lang="fr-BE" sz="1200" dirty="0" smtClean="0">
              <a:solidFill>
                <a:schemeClr val="tx1">
                  <a:lumMod val="65000"/>
                  <a:lumOff val="35000"/>
                </a:schemeClr>
              </a:solidFill>
            </a:endParaRPr>
          </a:p>
          <a:p>
            <a:endParaRPr lang="fr-FR" dirty="0" smtClean="0"/>
          </a:p>
          <a:p>
            <a:r>
              <a:rPr lang="fr-FR" dirty="0" smtClean="0"/>
              <a:t>Orvet: </a:t>
            </a:r>
            <a:endParaRPr lang="fr-BE" sz="1200" b="0" i="0" u="none" strike="noStrike" kern="1200" baseline="0" dirty="0" smtClean="0">
              <a:solidFill>
                <a:schemeClr val="tx1"/>
              </a:solidFill>
              <a:latin typeface="+mn-lt"/>
              <a:ea typeface="+mn-ea"/>
              <a:cs typeface="+mn-cs"/>
            </a:endParaRPr>
          </a:p>
          <a:p>
            <a:r>
              <a:rPr lang="fr-BE" sz="1200" b="0" i="1" u="none" strike="noStrike" kern="1200" baseline="0" dirty="0" smtClean="0">
                <a:solidFill>
                  <a:schemeClr val="tx1"/>
                </a:solidFill>
                <a:latin typeface="+mn-lt"/>
                <a:ea typeface="+mn-ea"/>
                <a:cs typeface="+mn-cs"/>
              </a:rPr>
              <a:t>Parties ombragées de jardins, prairies à végétation haute, haies, tas de bois, pierres. </a:t>
            </a:r>
          </a:p>
          <a:p>
            <a:r>
              <a:rPr lang="fr-BE" sz="1200" b="0" i="1" u="none" strike="noStrike" kern="1200" baseline="0" dirty="0" smtClean="0">
                <a:solidFill>
                  <a:schemeClr val="tx1"/>
                </a:solidFill>
                <a:latin typeface="+mn-lt"/>
                <a:ea typeface="+mn-ea"/>
                <a:cs typeface="+mn-cs"/>
              </a:rPr>
              <a:t>Lisières et talus à végétation herbacée dense </a:t>
            </a:r>
          </a:p>
          <a:p>
            <a:endParaRPr lang="fr-BE" sz="1200" b="0" i="1" u="none" strike="noStrike" kern="1200" baseline="0" dirty="0" smtClean="0">
              <a:solidFill>
                <a:schemeClr val="tx1"/>
              </a:solidFill>
              <a:latin typeface="+mn-lt"/>
              <a:ea typeface="+mn-ea"/>
              <a:cs typeface="+mn-cs"/>
            </a:endParaRPr>
          </a:p>
          <a:p>
            <a:r>
              <a:rPr lang="fr-FR" sz="1200" b="0" i="1" u="none" strike="noStrike" kern="1200" baseline="0" dirty="0" smtClean="0">
                <a:solidFill>
                  <a:schemeClr val="tx1"/>
                </a:solidFill>
                <a:latin typeface="+mn-lt"/>
                <a:ea typeface="+mn-ea"/>
                <a:cs typeface="+mn-cs"/>
              </a:rPr>
              <a:t>Triton </a:t>
            </a:r>
            <a:r>
              <a:rPr lang="fr-FR" sz="1200" b="0" i="1" u="none" strike="noStrike" kern="1200" baseline="0" dirty="0" err="1" smtClean="0">
                <a:solidFill>
                  <a:schemeClr val="tx1"/>
                </a:solidFill>
                <a:latin typeface="+mn-lt"/>
                <a:ea typeface="+mn-ea"/>
                <a:cs typeface="+mn-cs"/>
              </a:rPr>
              <a:t>creté</a:t>
            </a:r>
            <a:r>
              <a:rPr lang="fr-FR" sz="1200" b="0" i="1" u="none" strike="noStrike" kern="1200" baseline="0" dirty="0" smtClean="0">
                <a:solidFill>
                  <a:schemeClr val="tx1"/>
                </a:solidFill>
                <a:latin typeface="+mn-lt"/>
                <a:ea typeface="+mn-ea"/>
                <a:cs typeface="+mn-cs"/>
              </a:rPr>
              <a:t>: </a:t>
            </a:r>
            <a:endParaRPr lang="fr-BE" sz="1200" b="0" i="0" u="none" strike="noStrike" kern="1200" baseline="0" dirty="0" smtClean="0">
              <a:solidFill>
                <a:schemeClr val="tx1"/>
              </a:solidFill>
              <a:latin typeface="+mn-lt"/>
              <a:ea typeface="+mn-ea"/>
              <a:cs typeface="+mn-cs"/>
            </a:endParaRPr>
          </a:p>
          <a:p>
            <a:r>
              <a:rPr lang="fr-BE" sz="1200" b="0" i="1" u="none" strike="noStrike" kern="1200" baseline="0" dirty="0" smtClean="0">
                <a:solidFill>
                  <a:schemeClr val="tx1"/>
                </a:solidFill>
                <a:latin typeface="+mn-lt"/>
                <a:ea typeface="+mn-ea"/>
                <a:cs typeface="+mn-cs"/>
              </a:rPr>
              <a:t>Eaux stagnantes dans les parcs et les jardins, bassins ou mares </a:t>
            </a:r>
          </a:p>
          <a:p>
            <a:r>
              <a:rPr lang="fr-BE" sz="1200" b="0" i="1" u="none" strike="noStrike" kern="1200" baseline="0" dirty="0" smtClean="0">
                <a:solidFill>
                  <a:schemeClr val="tx1"/>
                </a:solidFill>
                <a:latin typeface="+mn-lt"/>
                <a:ea typeface="+mn-ea"/>
                <a:cs typeface="+mn-cs"/>
              </a:rPr>
              <a:t>Milieux </a:t>
            </a:r>
            <a:r>
              <a:rPr lang="fr-BE" sz="1200" b="0" i="1" u="none" strike="noStrike" kern="1200" baseline="0" dirty="0" err="1" smtClean="0">
                <a:solidFill>
                  <a:schemeClr val="tx1"/>
                </a:solidFill>
                <a:latin typeface="+mn-lt"/>
                <a:ea typeface="+mn-ea"/>
                <a:cs typeface="+mn-cs"/>
              </a:rPr>
              <a:t>prairiaux</a:t>
            </a:r>
            <a:r>
              <a:rPr lang="fr-BE" sz="1200" b="0" i="1" u="none" strike="noStrike" kern="1200" baseline="0" dirty="0" smtClean="0">
                <a:solidFill>
                  <a:schemeClr val="tx1"/>
                </a:solidFill>
                <a:latin typeface="+mn-lt"/>
                <a:ea typeface="+mn-ea"/>
                <a:cs typeface="+mn-cs"/>
              </a:rPr>
              <a:t> ou espaces en gestion différenciée </a:t>
            </a:r>
          </a:p>
          <a:p>
            <a:endParaRPr lang="fr-FR" sz="1200" b="0" i="1" u="none" strike="noStrike" kern="1200" baseline="0" dirty="0" smtClean="0">
              <a:solidFill>
                <a:schemeClr val="tx1"/>
              </a:solidFill>
              <a:latin typeface="+mn-lt"/>
              <a:ea typeface="+mn-ea"/>
              <a:cs typeface="+mn-cs"/>
            </a:endParaRPr>
          </a:p>
          <a:p>
            <a:r>
              <a:rPr lang="fr-FR" sz="1200" b="0" i="1" u="none" strike="noStrike" kern="1200" baseline="0" dirty="0" smtClean="0">
                <a:solidFill>
                  <a:schemeClr val="tx1"/>
                </a:solidFill>
                <a:latin typeface="+mn-lt"/>
                <a:ea typeface="+mn-ea"/>
                <a:cs typeface="+mn-cs"/>
              </a:rPr>
              <a:t>Coquelicot</a:t>
            </a:r>
          </a:p>
          <a:p>
            <a:r>
              <a:rPr lang="fr-BE" sz="1200" b="0" i="1" u="none" strike="noStrike" kern="1200" baseline="0" dirty="0" smtClean="0">
                <a:solidFill>
                  <a:schemeClr val="tx1"/>
                </a:solidFill>
                <a:latin typeface="+mn-lt"/>
                <a:ea typeface="+mn-ea"/>
                <a:cs typeface="+mn-cs"/>
              </a:rPr>
              <a:t>Qui se développe le long des haies, bords de chemins, talus et </a:t>
            </a:r>
            <a:endParaRPr lang="fr-BE" sz="1200" b="0" i="0" u="none" strike="noStrike" kern="1200" baseline="0" dirty="0" smtClean="0">
              <a:solidFill>
                <a:schemeClr val="tx1"/>
              </a:solidFill>
              <a:latin typeface="+mn-lt"/>
              <a:ea typeface="+mn-ea"/>
              <a:cs typeface="+mn-cs"/>
            </a:endParaRPr>
          </a:p>
          <a:p>
            <a:r>
              <a:rPr lang="fr-BE" sz="1200" b="0" i="1" u="none" strike="noStrike" kern="1200" baseline="0" dirty="0" smtClean="0">
                <a:solidFill>
                  <a:schemeClr val="tx1"/>
                </a:solidFill>
                <a:latin typeface="+mn-lt"/>
                <a:ea typeface="+mn-ea"/>
                <a:cs typeface="+mn-cs"/>
              </a:rPr>
              <a:t>terrains vagues et sème dans les milieux ouverts</a:t>
            </a:r>
            <a:endParaRPr lang="fr-FR" sz="1200" b="0" i="1" u="none" strike="noStrike" kern="1200" baseline="0" dirty="0" smtClean="0">
              <a:solidFill>
                <a:schemeClr val="tx1"/>
              </a:solidFill>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8</a:t>
            </a:fld>
            <a:endParaRPr lang="fr-BE"/>
          </a:p>
        </p:txBody>
      </p:sp>
    </p:spTree>
    <p:extLst>
      <p:ext uri="{BB962C8B-B14F-4D97-AF65-F5344CB8AC3E}">
        <p14:creationId xmlns:p14="http://schemas.microsoft.com/office/powerpoint/2010/main" val="216230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Se</a:t>
            </a:r>
            <a:r>
              <a:rPr lang="fr-FR" baseline="0" dirty="0" smtClean="0"/>
              <a:t> souvenir que le projet doit s’inscrire dans </a:t>
            </a:r>
            <a:r>
              <a:rPr lang="fr-FR" dirty="0" smtClean="0"/>
              <a:t>la </a:t>
            </a:r>
            <a:r>
              <a:rPr lang="fr-FR" u="sng" dirty="0" smtClean="0"/>
              <a:t>stratégie cadre transfrontalière </a:t>
            </a:r>
            <a:r>
              <a:rPr lang="fr-FR" dirty="0" smtClean="0"/>
              <a:t>inscrite dans le schéma d’orientations</a:t>
            </a:r>
            <a:r>
              <a:rPr lang="fr-FR" baseline="0" dirty="0" smtClean="0"/>
              <a:t> générales stratégiques et </a:t>
            </a:r>
            <a:r>
              <a:rPr lang="fr-FR" dirty="0" smtClean="0"/>
              <a:t>adopté</a:t>
            </a:r>
            <a:r>
              <a:rPr lang="fr-FR" baseline="0" dirty="0" smtClean="0"/>
              <a:t> via une charte par l’ensemble des élus des 7 communes partenaires</a:t>
            </a:r>
          </a:p>
          <a:p>
            <a:r>
              <a:rPr lang="fr-FR" baseline="0" dirty="0" smtClean="0"/>
              <a:t>Se rappeler la présence des </a:t>
            </a:r>
            <a:r>
              <a:rPr lang="fr-FR" u="sng" baseline="0" dirty="0" smtClean="0"/>
              <a:t>corridors écologiques transfrontaliers</a:t>
            </a:r>
            <a:r>
              <a:rPr lang="fr-FR" baseline="0" dirty="0" smtClean="0"/>
              <a:t>, quelque soit la taille et la localisation du projet, ces corridors sont insérés dans un réseau écologique qui implique un effet domino sur les espèces parcourant ces corridors</a:t>
            </a:r>
          </a:p>
          <a:p>
            <a:r>
              <a:rPr lang="fr-FR" baseline="0" dirty="0" smtClean="0"/>
              <a:t>Se souvenir que les </a:t>
            </a:r>
            <a:r>
              <a:rPr lang="fr-FR" u="sng" baseline="0" dirty="0" smtClean="0"/>
              <a:t>espèces</a:t>
            </a:r>
            <a:r>
              <a:rPr lang="fr-FR" baseline="0" dirty="0" smtClean="0"/>
              <a:t> ne connaissent pas les frontières, elles sont identiques de part et d’autre de la </a:t>
            </a:r>
            <a:r>
              <a:rPr lang="fr-FR" baseline="0" dirty="0" err="1" smtClean="0"/>
              <a:t>frontiere</a:t>
            </a:r>
            <a:r>
              <a:rPr lang="fr-FR" baseline="0" dirty="0" smtClean="0"/>
              <a:t>. Il faut donc prendre en compte leurs aires de vie pour évaluer leurs besoins en déplacements</a:t>
            </a:r>
          </a:p>
          <a:p>
            <a:r>
              <a:rPr lang="fr-FR" dirty="0" smtClean="0"/>
              <a:t>Prendre connaissance des </a:t>
            </a:r>
            <a:r>
              <a:rPr lang="fr-FR" u="sng" dirty="0" smtClean="0"/>
              <a:t>outils, des actions et des différents statuts </a:t>
            </a:r>
            <a:r>
              <a:rPr lang="fr-FR" dirty="0" smtClean="0"/>
              <a:t>de</a:t>
            </a:r>
            <a:r>
              <a:rPr lang="fr-FR" baseline="0" dirty="0" smtClean="0"/>
              <a:t> l’autre versant: </a:t>
            </a:r>
            <a:r>
              <a:rPr lang="fr-FR" baseline="0" dirty="0" err="1" smtClean="0"/>
              <a:t>PLUi</a:t>
            </a:r>
            <a:r>
              <a:rPr lang="fr-FR" baseline="0" dirty="0" smtClean="0"/>
              <a:t>, contrat de rivière, sites protégés... afin de rester cohérent dans les propositions du projet: </a:t>
            </a:r>
          </a:p>
          <a:p>
            <a:r>
              <a:rPr lang="fr-FR" baseline="0" dirty="0" smtClean="0"/>
              <a:t>par exemple un site </a:t>
            </a:r>
            <a:r>
              <a:rPr lang="fr-FR" baseline="0" dirty="0" err="1" smtClean="0"/>
              <a:t>natura</a:t>
            </a:r>
            <a:r>
              <a:rPr lang="fr-FR" baseline="0" dirty="0" smtClean="0"/>
              <a:t> 2000 abritant un habitat ou une espèce protégée qui est de l’autre coté de la </a:t>
            </a:r>
            <a:r>
              <a:rPr lang="fr-FR" baseline="0" dirty="0" err="1" smtClean="0"/>
              <a:t>frontiere</a:t>
            </a:r>
            <a:r>
              <a:rPr lang="fr-FR" baseline="0" dirty="0" smtClean="0"/>
              <a:t> mais à 100m du projet implique à reconsidérer son impact potentiel ou une végétalisation d’une berge d’un cours d’eau alors que quelques centaines de mètres en amont, des espèces invasives se développent et risquent de concurrencer les plantules ou encore un </a:t>
            </a:r>
            <a:r>
              <a:rPr lang="fr-FR" baseline="0" dirty="0" err="1" smtClean="0"/>
              <a:t>PLUi</a:t>
            </a:r>
            <a:r>
              <a:rPr lang="fr-FR" baseline="0" dirty="0" smtClean="0"/>
              <a:t> qui impose une densification faible aux abords d’un corridor vert ou bleu pour y protéger les espèces ne sera pas compatible avec un projet de 40 log/ha à quelques centaines de mètres au-delà de la frontière</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9</a:t>
            </a:fld>
            <a:endParaRPr lang="fr-BE"/>
          </a:p>
        </p:txBody>
      </p:sp>
    </p:spTree>
    <p:extLst>
      <p:ext uri="{BB962C8B-B14F-4D97-AF65-F5344CB8AC3E}">
        <p14:creationId xmlns:p14="http://schemas.microsoft.com/office/powerpoint/2010/main" val="390578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0" i="0" u="none" strike="noStrike" kern="1200" baseline="0" dirty="0" smtClean="0">
                <a:solidFill>
                  <a:schemeClr val="tx1"/>
                </a:solidFill>
                <a:latin typeface="+mn-lt"/>
                <a:ea typeface="+mn-ea"/>
                <a:cs typeface="+mn-cs"/>
              </a:rPr>
              <a:t>À l’aune du réchauffement climatique, et afin de lutter contre une pression urbaine croissante, les villes peuvent devenir des </a:t>
            </a:r>
            <a:r>
              <a:rPr lang="fr-BE" sz="1200" b="1" i="1" u="none" strike="noStrike" kern="1200" baseline="0" dirty="0" smtClean="0">
                <a:solidFill>
                  <a:schemeClr val="tx1"/>
                </a:solidFill>
                <a:latin typeface="+mn-lt"/>
                <a:ea typeface="+mn-ea"/>
                <a:cs typeface="+mn-cs"/>
              </a:rPr>
              <a:t>refuges de nature</a:t>
            </a:r>
            <a:r>
              <a:rPr lang="fr-BE" sz="1200" b="0" i="0" u="none" strike="noStrike" kern="1200" baseline="0" dirty="0" smtClean="0">
                <a:solidFill>
                  <a:schemeClr val="tx1"/>
                </a:solidFill>
                <a:latin typeface="+mn-lt"/>
                <a:ea typeface="+mn-ea"/>
                <a:cs typeface="+mn-cs"/>
              </a:rPr>
              <a:t>, à condition de le vouloir. En effet, avec des outils adaptés, la ville peut offrir beaucoup d’avantages pour les animaux et les végétaux : abris, ressources alimentaires, moindre utilisation de pesticides, mise en valeur d’espaces verts ; et contribuer ainsi à l’adaptation des espaces urbains aux défis du changement climatique. </a:t>
            </a:r>
          </a:p>
          <a:p>
            <a:r>
              <a:rPr lang="fr-BE" sz="1200" b="0" i="0" u="none" strike="noStrike" kern="1200" baseline="0" dirty="0" smtClean="0">
                <a:solidFill>
                  <a:schemeClr val="tx1"/>
                </a:solidFill>
                <a:latin typeface="+mn-lt"/>
                <a:ea typeface="+mn-ea"/>
                <a:cs typeface="+mn-cs"/>
              </a:rPr>
              <a:t>En zone urbaine, le constat est clair : la fragmentation élevée des habitats naturels et la complexité des enjeux socio-économiques nécessitent une adaptation permanente de la TVB. La </a:t>
            </a:r>
            <a:r>
              <a:rPr lang="fr-BE" sz="1200" b="0" i="0" u="none" strike="noStrike" kern="1200" baseline="0" dirty="0" err="1" smtClean="0">
                <a:solidFill>
                  <a:schemeClr val="tx1"/>
                </a:solidFill>
                <a:latin typeface="+mn-lt"/>
                <a:ea typeface="+mn-ea"/>
                <a:cs typeface="+mn-cs"/>
              </a:rPr>
              <a:t>TVBu</a:t>
            </a:r>
            <a:r>
              <a:rPr lang="fr-BE" sz="1200" b="0" i="0" u="none" strike="noStrike" kern="1200" baseline="0" dirty="0" smtClean="0">
                <a:solidFill>
                  <a:schemeClr val="tx1"/>
                </a:solidFill>
                <a:latin typeface="+mn-lt"/>
                <a:ea typeface="+mn-ea"/>
                <a:cs typeface="+mn-cs"/>
              </a:rPr>
              <a:t> doit à la fois privilégier des aménagements polyvalents intégrant des fonctionnalités écologiques et être un support d’usages et d’activités pour les habitants, afin qu’elle soit appropriée et a fortiori, préservée. </a:t>
            </a:r>
          </a:p>
          <a:p>
            <a:r>
              <a:rPr lang="fr-BE" sz="1200" b="0" i="0" u="none" strike="noStrike" kern="1200" baseline="0" dirty="0" smtClean="0">
                <a:solidFill>
                  <a:schemeClr val="tx1"/>
                </a:solidFill>
                <a:latin typeface="+mn-lt"/>
                <a:ea typeface="+mn-ea"/>
                <a:cs typeface="+mn-cs"/>
              </a:rPr>
              <a:t>Si la TVB a une portée à l’échelle d’un territoire et/ou d’un bassin de vie, la trame verte et bleue urbaine est une déclinaison de la TVB à des échelles plus « micro », voire locales, sur un territoire urbain. Sa particularité ? Elle est beaucoup plus facile à intégrer, que ce soit sur le plan réglementaire que dans les pratiques quotidiennes (entretien, activités pédagogiques, sociales), à l’échelle d’une ville voire d’un quartier. Le concept de « </a:t>
            </a:r>
            <a:r>
              <a:rPr lang="fr-BE" sz="1200" b="0" i="0" u="none" strike="noStrike" kern="1200" baseline="0" dirty="0" err="1" smtClean="0">
                <a:solidFill>
                  <a:schemeClr val="tx1"/>
                </a:solidFill>
                <a:latin typeface="+mn-lt"/>
                <a:ea typeface="+mn-ea"/>
                <a:cs typeface="+mn-cs"/>
              </a:rPr>
              <a:t>TVBu</a:t>
            </a:r>
            <a:r>
              <a:rPr lang="fr-BE" sz="1200" b="0" i="0" u="none" strike="noStrike" kern="1200" baseline="0" dirty="0" smtClean="0">
                <a:solidFill>
                  <a:schemeClr val="tx1"/>
                </a:solidFill>
                <a:latin typeface="+mn-lt"/>
                <a:ea typeface="+mn-ea"/>
                <a:cs typeface="+mn-cs"/>
              </a:rPr>
              <a:t> » s’efforcera donc de répondre aux fragmentations écologiques* sur une </a:t>
            </a:r>
            <a:r>
              <a:rPr lang="fr-BE" sz="1200" b="1" i="1" u="none" strike="noStrike" kern="1200" baseline="0" dirty="0" smtClean="0">
                <a:solidFill>
                  <a:schemeClr val="tx1"/>
                </a:solidFill>
                <a:latin typeface="+mn-lt"/>
                <a:ea typeface="+mn-ea"/>
                <a:cs typeface="+mn-cs"/>
              </a:rPr>
              <a:t>approche </a:t>
            </a:r>
            <a:r>
              <a:rPr lang="fr-BE" sz="1200" b="1" i="1" u="none" strike="noStrike" kern="1200" baseline="0" dirty="0" err="1" smtClean="0">
                <a:solidFill>
                  <a:schemeClr val="tx1"/>
                </a:solidFill>
                <a:latin typeface="+mn-lt"/>
                <a:ea typeface="+mn-ea"/>
                <a:cs typeface="+mn-cs"/>
              </a:rPr>
              <a:t>multiscalaire</a:t>
            </a:r>
            <a:r>
              <a:rPr lang="fr-BE" sz="1200" b="1" i="1" u="none" strike="noStrike" kern="1200" baseline="0" dirty="0" smtClean="0">
                <a:solidFill>
                  <a:schemeClr val="tx1"/>
                </a:solidFill>
                <a:latin typeface="+mn-lt"/>
                <a:ea typeface="+mn-ea"/>
                <a:cs typeface="+mn-cs"/>
              </a:rPr>
              <a:t> et transversale</a:t>
            </a:r>
            <a:r>
              <a:rPr lang="fr-BE" sz="1200" b="1" i="0" u="none" strike="noStrike" kern="1200" baseline="0" dirty="0" smtClean="0">
                <a:solidFill>
                  <a:schemeClr val="tx1"/>
                </a:solidFill>
                <a:latin typeface="+mn-lt"/>
                <a:ea typeface="+mn-ea"/>
                <a:cs typeface="+mn-cs"/>
              </a:rPr>
              <a:t>. </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10</a:t>
            </a:fld>
            <a:endParaRPr lang="fr-BE"/>
          </a:p>
        </p:txBody>
      </p:sp>
    </p:spTree>
    <p:extLst>
      <p:ext uri="{BB962C8B-B14F-4D97-AF65-F5344CB8AC3E}">
        <p14:creationId xmlns:p14="http://schemas.microsoft.com/office/powerpoint/2010/main" val="314871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diminution de l’effet d’ilot de chaleur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prévention des risques d’inondation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lieu de loisirs, créativité, convivialité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amélioration du cadre de vie et de la santé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atténuation du bruit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protection des sols contre l’érosion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épuration des polluants atmosphériques</a:t>
            </a:r>
            <a:r>
              <a:rPr lang="fr-FR" sz="1200" baseline="0" dirty="0" smtClean="0">
                <a:solidFill>
                  <a:schemeClr val="bg2">
                    <a:lumMod val="50000"/>
                  </a:schemeClr>
                </a:solidFill>
                <a:latin typeface="Kristen ITC" panose="03050502040202030202" pitchFamily="66" charset="0"/>
              </a:rPr>
              <a:t> et </a:t>
            </a:r>
            <a:r>
              <a:rPr lang="fr-FR" sz="1200" dirty="0" smtClean="0">
                <a:solidFill>
                  <a:schemeClr val="bg2">
                    <a:lumMod val="50000"/>
                  </a:schemeClr>
                </a:solidFill>
                <a:latin typeface="Kristen ITC" panose="03050502040202030202" pitchFamily="66" charset="0"/>
              </a:rPr>
              <a:t>stockage de carbone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2">
                    <a:lumMod val="50000"/>
                  </a:schemeClr>
                </a:solidFill>
                <a:latin typeface="Kristen ITC" panose="03050502040202030202" pitchFamily="66" charset="0"/>
              </a:rPr>
              <a:t>création d’emplois verts</a:t>
            </a: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solidFill>
                <a:schemeClr val="bg2">
                  <a:lumMod val="50000"/>
                </a:schemeClr>
              </a:solidFill>
              <a:latin typeface="Kristen ITC" panose="03050502040202030202" pitchFamily="66" charset="0"/>
            </a:endParaRPr>
          </a:p>
          <a:p>
            <a:endParaRPr lang="fr-BE"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11</a:t>
            </a:fld>
            <a:endParaRPr lang="fr-BE"/>
          </a:p>
        </p:txBody>
      </p:sp>
    </p:spTree>
    <p:extLst>
      <p:ext uri="{BB962C8B-B14F-4D97-AF65-F5344CB8AC3E}">
        <p14:creationId xmlns:p14="http://schemas.microsoft.com/office/powerpoint/2010/main" val="345812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12</a:t>
            </a:fld>
            <a:endParaRPr lang="fr-BE"/>
          </a:p>
        </p:txBody>
      </p:sp>
    </p:spTree>
    <p:extLst>
      <p:ext uri="{BB962C8B-B14F-4D97-AF65-F5344CB8AC3E}">
        <p14:creationId xmlns:p14="http://schemas.microsoft.com/office/powerpoint/2010/main" val="86416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Aspect transfrontalier avant </a:t>
            </a:r>
            <a:r>
              <a:rPr lang="fr-FR" dirty="0" err="1" smtClean="0"/>
              <a:t>tou</a:t>
            </a:r>
            <a:r>
              <a:rPr lang="fr-FR" dirty="0" smtClean="0"/>
              <a:t> pour les acteurs de la </a:t>
            </a:r>
            <a:r>
              <a:rPr lang="fr-FR" dirty="0" err="1" smtClean="0"/>
              <a:t>sambre</a:t>
            </a:r>
            <a:endParaRPr lang="fr-FR" dirty="0" smtClean="0"/>
          </a:p>
          <a:p>
            <a:r>
              <a:rPr lang="fr-FR" dirty="0" smtClean="0"/>
              <a:t>Approche</a:t>
            </a:r>
            <a:r>
              <a:rPr lang="fr-FR" baseline="0" dirty="0" smtClean="0"/>
              <a:t> complète et transversale pour intégrer la </a:t>
            </a:r>
            <a:r>
              <a:rPr lang="fr-FR" baseline="0" dirty="0" err="1" smtClean="0"/>
              <a:t>TVBu</a:t>
            </a:r>
            <a:r>
              <a:rPr lang="fr-FR" baseline="0" dirty="0" smtClean="0"/>
              <a:t> dans l’aménagement du territoire urbain</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13</a:t>
            </a:fld>
            <a:endParaRPr lang="fr-BE"/>
          </a:p>
        </p:txBody>
      </p:sp>
    </p:spTree>
    <p:extLst>
      <p:ext uri="{BB962C8B-B14F-4D97-AF65-F5344CB8AC3E}">
        <p14:creationId xmlns:p14="http://schemas.microsoft.com/office/powerpoint/2010/main" val="516520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smtClean="0"/>
              <a:t>Modifiez le style du titre</a:t>
            </a:r>
            <a:endParaRPr lang="fr-BE" dirty="0"/>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le style des sous-titres du masque</a:t>
            </a:r>
            <a:endParaRPr lang="fr-BE" dirty="0"/>
          </a:p>
        </p:txBody>
      </p:sp>
      <p:sp>
        <p:nvSpPr>
          <p:cNvPr id="15" name="Rectangle 14"/>
          <p:cNvSpPr/>
          <p:nvPr userDrawn="1"/>
        </p:nvSpPr>
        <p:spPr>
          <a:xfrm>
            <a:off x="-35320" y="5712977"/>
            <a:ext cx="12297834" cy="122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84" y="82294"/>
            <a:ext cx="3880112" cy="1816612"/>
          </a:xfrm>
          <a:prstGeom prst="rect">
            <a:avLst/>
          </a:prstGeom>
        </p:spPr>
      </p:pic>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2898" r="22294" b="13973"/>
          <a:stretch/>
        </p:blipFill>
        <p:spPr>
          <a:xfrm>
            <a:off x="7206020" y="5739576"/>
            <a:ext cx="4988258" cy="1155099"/>
          </a:xfrm>
          <a:prstGeom prst="rect">
            <a:avLst/>
          </a:prstGeom>
        </p:spPr>
      </p:pic>
    </p:spTree>
    <p:extLst>
      <p:ext uri="{BB962C8B-B14F-4D97-AF65-F5344CB8AC3E}">
        <p14:creationId xmlns:p14="http://schemas.microsoft.com/office/powerpoint/2010/main" val="13391486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BCD631"/>
            </a:gs>
            <a:gs pos="50000">
              <a:srgbClr val="BCD631"/>
            </a:gs>
            <a:gs pos="100000">
              <a:srgbClr val="BCD631"/>
            </a:gs>
          </a:gsLst>
          <a:lin ang="189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989009"/>
            <a:ext cx="9144000" cy="1464659"/>
          </a:xfrm>
          <a:prstGeom prst="rect">
            <a:avLst/>
          </a:prstGeom>
        </p:spPr>
        <p:txBody>
          <a:bodyPr anchor="t">
            <a:normAutofit/>
          </a:bodyPr>
          <a:lstStyle>
            <a:lvl1pPr algn="ctr">
              <a:defRPr sz="36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smtClean="0"/>
              <a:t>Modifiez le style du titre</a:t>
            </a:r>
            <a:endParaRPr lang="fr-BE"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973" y="160572"/>
            <a:ext cx="2882884" cy="1349724"/>
          </a:xfrm>
          <a:prstGeom prst="rect">
            <a:avLst/>
          </a:prstGeom>
        </p:spPr>
      </p:pic>
    </p:spTree>
    <p:extLst>
      <p:ext uri="{BB962C8B-B14F-4D97-AF65-F5344CB8AC3E}">
        <p14:creationId xmlns:p14="http://schemas.microsoft.com/office/powerpoint/2010/main" val="308033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smtClean="0"/>
              <a:t>Modifiez le style du titre</a:t>
            </a:r>
            <a:endParaRPr lang="fr-BE" dirty="0"/>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5760564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smtClean="0"/>
              <a:t>Modifiez le style du titre</a:t>
            </a:r>
            <a:endParaRPr lang="fr-BE" dirty="0"/>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1742550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smtClean="0"/>
          </a:p>
        </p:txBody>
      </p:sp>
    </p:spTree>
    <p:extLst>
      <p:ext uri="{BB962C8B-B14F-4D97-AF65-F5344CB8AC3E}">
        <p14:creationId xmlns:p14="http://schemas.microsoft.com/office/powerpoint/2010/main" val="35195416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11706" b="12652"/>
          <a:stretch/>
        </p:blipFill>
        <p:spPr>
          <a:xfrm>
            <a:off x="0" y="-76201"/>
            <a:ext cx="12290041" cy="6972301"/>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8"/>
            <a:ext cx="12192000" cy="1145022"/>
          </a:xfrm>
          <a:prstGeom prst="rect">
            <a:avLst/>
          </a:prstGeom>
          <a:solidFill>
            <a:srgbClr val="2B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p:cNvSpPr txBox="1"/>
          <p:nvPr userDrawn="1"/>
        </p:nvSpPr>
        <p:spPr>
          <a:xfrm>
            <a:off x="5358809" y="5885800"/>
            <a:ext cx="6544575" cy="461665"/>
          </a:xfrm>
          <a:prstGeom prst="rect">
            <a:avLst/>
          </a:prstGeom>
          <a:noFill/>
        </p:spPr>
        <p:txBody>
          <a:bodyPr wrap="square" rtlCol="0">
            <a:spAutoFit/>
          </a:bodyPr>
          <a:lstStyle/>
          <a:p>
            <a:pPr algn="r"/>
            <a:r>
              <a:rPr lang="fr-FR" sz="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Webinaire de clôture Interreg </a:t>
            </a:r>
            <a:r>
              <a:rPr lang="fr-FR" sz="1200" kern="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TVBuONAIR • Vers une nature urbaine : quelles réponses à des enjeux environnementaux et sociétaux ? • </a:t>
            </a:r>
            <a:r>
              <a:rPr lang="fr-FR" sz="1200" baseline="0" dirty="0" smtClean="0">
                <a:solidFill>
                  <a:schemeClr val="bg1"/>
                </a:solidFill>
                <a:latin typeface="Lato" panose="020F0502020204030203" pitchFamily="34" charset="0"/>
                <a:ea typeface="Lato" panose="020F0502020204030203" pitchFamily="34" charset="0"/>
                <a:cs typeface="Lato" panose="020F0502020204030203" pitchFamily="34" charset="0"/>
              </a:rPr>
              <a:t>25 novembre 2020</a:t>
            </a:r>
            <a:endParaRPr lang="fr-BE"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3723" y="5922129"/>
            <a:ext cx="1467237" cy="686939"/>
          </a:xfrm>
          <a:prstGeom prst="rect">
            <a:avLst/>
          </a:prstGeom>
        </p:spPr>
      </p:pic>
      <p:sp>
        <p:nvSpPr>
          <p:cNvPr id="2" name="ZoneTexte 1"/>
          <p:cNvSpPr txBox="1"/>
          <p:nvPr userDrawn="1"/>
        </p:nvSpPr>
        <p:spPr>
          <a:xfrm>
            <a:off x="10449722" y="6354048"/>
            <a:ext cx="1453662" cy="276999"/>
          </a:xfrm>
          <a:prstGeom prst="rect">
            <a:avLst/>
          </a:prstGeom>
          <a:noFill/>
        </p:spPr>
        <p:txBody>
          <a:bodyPr wrap="square" rtlCol="0">
            <a:spAutoFit/>
          </a:bodyPr>
          <a:lstStyle/>
          <a:p>
            <a:pPr algn="r"/>
            <a:fld id="{3AEBD276-8116-4DE6-AC28-722D05969BCA}" type="slidenum">
              <a:rPr lang="fr-BE" sz="1200" kern="1200" smtClean="0">
                <a:solidFill>
                  <a:schemeClr val="bg1"/>
                </a:solidFill>
                <a:latin typeface="Arial" panose="020B0604020202020204" pitchFamily="34" charset="0"/>
                <a:ea typeface="+mn-ea"/>
                <a:cs typeface="Arial" panose="020B0604020202020204" pitchFamily="34" charset="0"/>
              </a:rPr>
              <a:pPr algn="r"/>
              <a:t>‹N°›</a:t>
            </a:fld>
            <a:endParaRPr lang="fr-BE" sz="12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6.png"/><Relationship Id="rId10" Type="http://schemas.openxmlformats.org/officeDocument/2006/relationships/image" Target="../media/image29.jpeg"/><Relationship Id="rId4" Type="http://schemas.openxmlformats.org/officeDocument/2006/relationships/image" Target="../media/image8.png"/><Relationship Id="rId9" Type="http://schemas.openxmlformats.org/officeDocument/2006/relationships/image" Target="../media/image2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www.tvbuonair.eu/TOOLS_V10.php"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pn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8.jpe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3.jpeg"/><Relationship Id="rId12"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20.emf"/><Relationship Id="rId5" Type="http://schemas.openxmlformats.org/officeDocument/2006/relationships/image" Target="../media/image11.png"/><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sz="8000" dirty="0" smtClean="0"/>
              <a:t>Le Vade-mecum</a:t>
            </a:r>
            <a:r>
              <a:rPr lang="en-US" dirty="0" smtClean="0"/>
              <a:t>…</a:t>
            </a:r>
            <a:endParaRPr lang="en-US" dirty="0"/>
          </a:p>
        </p:txBody>
      </p:sp>
      <p:sp>
        <p:nvSpPr>
          <p:cNvPr id="3" name="Sous-titre 2"/>
          <p:cNvSpPr>
            <a:spLocks noGrp="1"/>
          </p:cNvSpPr>
          <p:nvPr>
            <p:ph type="subTitle" idx="1"/>
          </p:nvPr>
        </p:nvSpPr>
        <p:spPr/>
        <p:txBody>
          <a:bodyPr/>
          <a:lstStyle/>
          <a:p>
            <a:r>
              <a:rPr lang="en-US" b="1" dirty="0" smtClean="0"/>
              <a:t>…</a:t>
            </a:r>
            <a:r>
              <a:rPr lang="en-US" sz="4000" b="1" dirty="0" smtClean="0"/>
              <a:t>encore</a:t>
            </a:r>
            <a:r>
              <a:rPr lang="en-US" b="1" dirty="0" smtClean="0"/>
              <a:t> </a:t>
            </a:r>
            <a:r>
              <a:rPr lang="en-US" sz="4000" b="1" dirty="0" smtClean="0"/>
              <a:t>un </a:t>
            </a:r>
            <a:r>
              <a:rPr lang="en-US" sz="4000" b="1" dirty="0" err="1" smtClean="0"/>
              <a:t>outil</a:t>
            </a:r>
            <a:r>
              <a:rPr lang="en-US" sz="4000" b="1" dirty="0" smtClean="0"/>
              <a:t> </a:t>
            </a:r>
            <a:r>
              <a:rPr lang="en-US" sz="4000" b="1" dirty="0" err="1" smtClean="0"/>
              <a:t>TVBuONAIR</a:t>
            </a:r>
            <a:endParaRPr lang="en-US" sz="4000" b="1" dirty="0"/>
          </a:p>
        </p:txBody>
      </p:sp>
    </p:spTree>
    <p:extLst>
      <p:ext uri="{BB962C8B-B14F-4D97-AF65-F5344CB8AC3E}">
        <p14:creationId xmlns:p14="http://schemas.microsoft.com/office/powerpoint/2010/main" val="337228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742" y="204604"/>
            <a:ext cx="7564948" cy="5071631"/>
          </a:xfrm>
          <a:prstGeom prst="roundRect">
            <a:avLst/>
          </a:prstGeom>
          <a:ln>
            <a:noFill/>
          </a:ln>
          <a:effectLst>
            <a:softEdge rad="31750"/>
          </a:effectLst>
        </p:spPr>
      </p:pic>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782393" y="1038748"/>
            <a:ext cx="2085349" cy="1217817"/>
          </a:xfrm>
        </p:spPr>
        <p:txBody>
          <a:bodyPr/>
          <a:lstStyle/>
          <a:p>
            <a:r>
              <a:rPr lang="fr-FR" i="1" dirty="0" smtClean="0"/>
              <a:t>Finalement... </a:t>
            </a:r>
          </a:p>
          <a:p>
            <a:r>
              <a:rPr lang="fr-FR" i="1" dirty="0"/>
              <a:t>c</a:t>
            </a:r>
            <a:r>
              <a:rPr lang="fr-FR" i="1" dirty="0" smtClean="0"/>
              <a:t>omment</a:t>
            </a:r>
          </a:p>
          <a:p>
            <a:r>
              <a:rPr lang="fr-FR" i="1" dirty="0" smtClean="0"/>
              <a:t>convaincre?</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5" name="Image 24"/>
          <p:cNvPicPr>
            <a:picLocks noChangeAspect="1"/>
          </p:cNvPicPr>
          <p:nvPr/>
        </p:nvPicPr>
        <p:blipFill rotWithShape="1">
          <a:blip r:embed="rId5"/>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6" name="Connecteur droit avec flèche 5"/>
          <p:cNvCxnSpPr>
            <a:stCxn id="56" idx="3"/>
            <a:endCxn id="12" idx="3"/>
          </p:cNvCxnSpPr>
          <p:nvPr/>
        </p:nvCxnSpPr>
        <p:spPr>
          <a:xfrm flipV="1">
            <a:off x="9131638" y="4823231"/>
            <a:ext cx="359782" cy="33043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56" idx="0"/>
            <a:endCxn id="34" idx="4"/>
          </p:cNvCxnSpPr>
          <p:nvPr/>
        </p:nvCxnSpPr>
        <p:spPr>
          <a:xfrm flipH="1" flipV="1">
            <a:off x="7741681" y="3215903"/>
            <a:ext cx="558901" cy="136330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a:stCxn id="42" idx="2"/>
            <a:endCxn id="16" idx="1"/>
          </p:cNvCxnSpPr>
          <p:nvPr/>
        </p:nvCxnSpPr>
        <p:spPr>
          <a:xfrm>
            <a:off x="9272787" y="1105105"/>
            <a:ext cx="208" cy="183782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descr="crapauduc — Wiktionnai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0619" y="4533993"/>
            <a:ext cx="551745" cy="338863"/>
          </a:xfrm>
          <a:prstGeom prst="flowChartConnector">
            <a:avLst/>
          </a:prstGeom>
          <a:ln w="76200">
            <a:solidFill>
              <a:schemeClr val="accent2"/>
            </a:solidFill>
          </a:ln>
        </p:spPr>
      </p:pic>
      <p:pic>
        <p:nvPicPr>
          <p:cNvPr id="34" name="Image 33" descr="Résultat de recherche d'images pour &quot;ecuroduc&quo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2794" y="2828392"/>
            <a:ext cx="617774" cy="387511"/>
          </a:xfrm>
          <a:prstGeom prst="flowChartConnector">
            <a:avLst/>
          </a:prstGeom>
          <a:noFill/>
          <a:ln w="76200">
            <a:solidFill>
              <a:schemeClr val="accent2"/>
            </a:solidFill>
          </a:ln>
        </p:spPr>
      </p:pic>
      <p:cxnSp>
        <p:nvCxnSpPr>
          <p:cNvPr id="55" name="Connecteur droit avec flèche 54"/>
          <p:cNvCxnSpPr>
            <a:stCxn id="43" idx="2"/>
            <a:endCxn id="39" idx="0"/>
          </p:cNvCxnSpPr>
          <p:nvPr/>
        </p:nvCxnSpPr>
        <p:spPr>
          <a:xfrm flipH="1">
            <a:off x="10775967" y="3378221"/>
            <a:ext cx="82855" cy="95972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stCxn id="18" idx="3"/>
          </p:cNvCxnSpPr>
          <p:nvPr/>
        </p:nvCxnSpPr>
        <p:spPr>
          <a:xfrm>
            <a:off x="4848106" y="4807951"/>
            <a:ext cx="436791" cy="30981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a:stCxn id="40" idx="3"/>
            <a:endCxn id="49" idx="2"/>
          </p:cNvCxnSpPr>
          <p:nvPr/>
        </p:nvCxnSpPr>
        <p:spPr>
          <a:xfrm>
            <a:off x="5284897" y="2803421"/>
            <a:ext cx="801663" cy="16347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887707" y="4513893"/>
            <a:ext cx="576161" cy="184666"/>
          </a:xfrm>
          <a:prstGeom prst="rect">
            <a:avLst/>
          </a:prstGeom>
          <a:noFill/>
        </p:spPr>
        <p:txBody>
          <a:bodyPr wrap="square" rtlCol="0">
            <a:spAutoFit/>
          </a:bodyPr>
          <a:lstStyle/>
          <a:p>
            <a:r>
              <a:rPr lang="fr-FR" sz="600" dirty="0" smtClean="0">
                <a:solidFill>
                  <a:schemeClr val="bg2">
                    <a:lumMod val="50000"/>
                  </a:schemeClr>
                </a:solidFill>
              </a:rPr>
              <a:t>Pixabay.com</a:t>
            </a:r>
            <a:endParaRPr lang="fr-BE" sz="600" dirty="0">
              <a:solidFill>
                <a:schemeClr val="bg2">
                  <a:lumMod val="50000"/>
                </a:schemeClr>
              </a:solidFill>
            </a:endParaRPr>
          </a:p>
        </p:txBody>
      </p:sp>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485333" y="2920848"/>
            <a:ext cx="1029401" cy="772051"/>
          </a:xfrm>
          <a:prstGeom prst="ellipse">
            <a:avLst/>
          </a:prstGeom>
          <a:ln w="76200">
            <a:solidFill>
              <a:schemeClr val="accent2"/>
            </a:solidFill>
          </a:ln>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914960" y="4561510"/>
            <a:ext cx="864130" cy="648097"/>
          </a:xfrm>
          <a:prstGeom prst="ellipse">
            <a:avLst/>
          </a:prstGeom>
          <a:ln w="76200">
            <a:solidFill>
              <a:schemeClr val="accent2"/>
            </a:solidFill>
          </a:ln>
        </p:spPr>
      </p:pic>
      <p:sp>
        <p:nvSpPr>
          <p:cNvPr id="18" name="Organigramme : Alternative 17"/>
          <p:cNvSpPr/>
          <p:nvPr/>
        </p:nvSpPr>
        <p:spPr>
          <a:xfrm>
            <a:off x="2595026" y="4179146"/>
            <a:ext cx="2253080" cy="1257610"/>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Préserver </a:t>
            </a:r>
            <a:r>
              <a:rPr lang="fr-FR" sz="1400" dirty="0" smtClean="0">
                <a:solidFill>
                  <a:schemeClr val="bg2">
                    <a:lumMod val="50000"/>
                  </a:schemeClr>
                </a:solidFill>
                <a:latin typeface="Kristen ITC" panose="03050502040202030202" pitchFamily="66" charset="0"/>
              </a:rPr>
              <a:t>ou créer des </a:t>
            </a:r>
            <a:r>
              <a:rPr lang="fr-FR" sz="1400" dirty="0">
                <a:solidFill>
                  <a:schemeClr val="bg2">
                    <a:lumMod val="50000"/>
                  </a:schemeClr>
                </a:solidFill>
                <a:latin typeface="Kristen ITC" panose="03050502040202030202" pitchFamily="66" charset="0"/>
              </a:rPr>
              <a:t>espaces naturels pour permettre le cycle de vie des espèces</a:t>
            </a:r>
            <a:endParaRPr lang="fr-BE" sz="1400" dirty="0">
              <a:solidFill>
                <a:schemeClr val="bg2">
                  <a:lumMod val="50000"/>
                </a:schemeClr>
              </a:solidFill>
              <a:latin typeface="Kristen ITC" panose="03050502040202030202" pitchFamily="66" charset="0"/>
            </a:endParaRPr>
          </a:p>
        </p:txBody>
      </p:sp>
      <p:sp>
        <p:nvSpPr>
          <p:cNvPr id="40" name="Organigramme : Alternative 39"/>
          <p:cNvSpPr/>
          <p:nvPr/>
        </p:nvSpPr>
        <p:spPr>
          <a:xfrm>
            <a:off x="3074451" y="2355298"/>
            <a:ext cx="2210446" cy="896245"/>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solidFill>
                  <a:schemeClr val="bg2">
                    <a:lumMod val="50000"/>
                  </a:schemeClr>
                </a:solidFill>
                <a:latin typeface="Kristen ITC" panose="03050502040202030202" pitchFamily="66" charset="0"/>
              </a:rPr>
              <a:t>Créer des corridors écologiques entre les espaces bâtis</a:t>
            </a:r>
            <a:endParaRPr lang="fr-BE" sz="1400" dirty="0">
              <a:solidFill>
                <a:schemeClr val="bg2">
                  <a:lumMod val="50000"/>
                </a:schemeClr>
              </a:solidFill>
              <a:latin typeface="Kristen ITC" panose="03050502040202030202" pitchFamily="66" charset="0"/>
            </a:endParaRPr>
          </a:p>
        </p:txBody>
      </p:sp>
      <p:sp>
        <p:nvSpPr>
          <p:cNvPr id="42" name="Organigramme : Alternative 41"/>
          <p:cNvSpPr/>
          <p:nvPr/>
        </p:nvSpPr>
        <p:spPr>
          <a:xfrm>
            <a:off x="8308852" y="323738"/>
            <a:ext cx="1927870" cy="781367"/>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solidFill>
                  <a:schemeClr val="bg2">
                    <a:lumMod val="50000"/>
                  </a:schemeClr>
                </a:solidFill>
                <a:latin typeface="Kristen ITC" panose="03050502040202030202" pitchFamily="66" charset="0"/>
              </a:rPr>
              <a:t>Favoriser la végétation en bord de cours d’eau</a:t>
            </a:r>
            <a:endParaRPr lang="fr-BE" sz="1400" dirty="0">
              <a:solidFill>
                <a:schemeClr val="bg2">
                  <a:lumMod val="50000"/>
                </a:schemeClr>
              </a:solidFill>
              <a:latin typeface="Kristen ITC" panose="03050502040202030202" pitchFamily="66" charset="0"/>
            </a:endParaRPr>
          </a:p>
        </p:txBody>
      </p:sp>
      <p:sp>
        <p:nvSpPr>
          <p:cNvPr id="43" name="Organigramme : Alternative 42"/>
          <p:cNvSpPr/>
          <p:nvPr/>
        </p:nvSpPr>
        <p:spPr>
          <a:xfrm>
            <a:off x="9690490" y="2596854"/>
            <a:ext cx="2336664" cy="781367"/>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solidFill>
                  <a:schemeClr val="bg2">
                    <a:lumMod val="50000"/>
                  </a:schemeClr>
                </a:solidFill>
                <a:latin typeface="Kristen ITC" panose="03050502040202030202" pitchFamily="66" charset="0"/>
              </a:rPr>
              <a:t>Développer des espaces partagés favorables à la biodiversité</a:t>
            </a:r>
            <a:endParaRPr lang="fr-BE" sz="1400" dirty="0">
              <a:solidFill>
                <a:schemeClr val="bg2">
                  <a:lumMod val="50000"/>
                </a:schemeClr>
              </a:solidFill>
              <a:latin typeface="Kristen ITC" panose="03050502040202030202" pitchFamily="66" charset="0"/>
            </a:endParaRPr>
          </a:p>
        </p:txBody>
      </p:sp>
      <p:pic>
        <p:nvPicPr>
          <p:cNvPr id="49" name="Imag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6560" y="2556798"/>
            <a:ext cx="1093593" cy="820195"/>
          </a:xfrm>
          <a:prstGeom prst="ellipse">
            <a:avLst/>
          </a:prstGeom>
          <a:ln w="76200">
            <a:solidFill>
              <a:schemeClr val="accent2"/>
            </a:solidFill>
          </a:ln>
        </p:spPr>
      </p:pic>
      <p:pic>
        <p:nvPicPr>
          <p:cNvPr id="38" name="Imag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1722" y="4969058"/>
            <a:ext cx="932998" cy="699749"/>
          </a:xfrm>
          <a:prstGeom prst="ellipse">
            <a:avLst/>
          </a:prstGeom>
          <a:ln w="76200">
            <a:solidFill>
              <a:schemeClr val="accent2"/>
            </a:solidFill>
          </a:ln>
        </p:spPr>
      </p:pic>
      <p:pic>
        <p:nvPicPr>
          <p:cNvPr id="48" name="Imag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2382" y="3419457"/>
            <a:ext cx="1202371" cy="901778"/>
          </a:xfrm>
          <a:prstGeom prst="ellipse">
            <a:avLst/>
          </a:prstGeom>
          <a:ln w="76200">
            <a:solidFill>
              <a:schemeClr val="accent2"/>
            </a:solidFill>
          </a:ln>
        </p:spPr>
      </p:pic>
      <p:sp>
        <p:nvSpPr>
          <p:cNvPr id="56" name="Organigramme : Alternative 55"/>
          <p:cNvSpPr/>
          <p:nvPr/>
        </p:nvSpPr>
        <p:spPr>
          <a:xfrm>
            <a:off x="7469525" y="4579207"/>
            <a:ext cx="1662113" cy="1148922"/>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smtClean="0">
                <a:solidFill>
                  <a:schemeClr val="bg2">
                    <a:lumMod val="50000"/>
                  </a:schemeClr>
                </a:solidFill>
                <a:latin typeface="Kristen ITC" panose="03050502040202030202" pitchFamily="66" charset="0"/>
              </a:rPr>
              <a:t>Aménager des passages à faune au niveau des infrastructures</a:t>
            </a:r>
            <a:endParaRPr lang="fr-BE" sz="1400" dirty="0">
              <a:solidFill>
                <a:schemeClr val="bg2">
                  <a:lumMod val="50000"/>
                </a:schemeClr>
              </a:solidFill>
              <a:latin typeface="Kristen ITC" panose="03050502040202030202" pitchFamily="66" charset="0"/>
            </a:endParaRPr>
          </a:p>
        </p:txBody>
      </p:sp>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24863" y="4337950"/>
            <a:ext cx="902207" cy="676655"/>
          </a:xfrm>
          <a:prstGeom prst="ellipse">
            <a:avLst/>
          </a:prstGeom>
          <a:ln w="76200">
            <a:solidFill>
              <a:schemeClr val="accent2"/>
            </a:solidFill>
          </a:ln>
        </p:spPr>
      </p:pic>
      <p:pic>
        <p:nvPicPr>
          <p:cNvPr id="37" name="Imag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78924" y="3538230"/>
            <a:ext cx="691877" cy="518908"/>
          </a:xfrm>
          <a:prstGeom prst="ellipse">
            <a:avLst/>
          </a:prstGeom>
          <a:ln w="76200">
            <a:solidFill>
              <a:schemeClr val="accent2"/>
            </a:solidFill>
          </a:ln>
        </p:spPr>
      </p:pic>
    </p:spTree>
    <p:extLst>
      <p:ext uri="{BB962C8B-B14F-4D97-AF65-F5344CB8AC3E}">
        <p14:creationId xmlns:p14="http://schemas.microsoft.com/office/powerpoint/2010/main" val="8216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6" presetClass="emph" presetSubtype="0" decel="100000" autoRev="1" fill="hold" nodeType="withEffect">
                                  <p:stCondLst>
                                    <p:cond delay="0"/>
                                  </p:stCondLst>
                                  <p:childTnLst>
                                    <p:animScale>
                                      <p:cBhvr>
                                        <p:cTn id="14" dur="3000" fill="hold"/>
                                        <p:tgtEl>
                                          <p:spTgt spid="49"/>
                                        </p:tgtEl>
                                      </p:cBhvr>
                                      <p:by x="250000" y="2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6" presetClass="emph" presetSubtype="0" decel="100000" autoRev="1" fill="hold" nodeType="withEffect">
                                  <p:stCondLst>
                                    <p:cond delay="0"/>
                                  </p:stCondLst>
                                  <p:childTnLst>
                                    <p:animScale>
                                      <p:cBhvr>
                                        <p:cTn id="20" dur="3000" fill="hold"/>
                                        <p:tgtEl>
                                          <p:spTgt spid="48"/>
                                        </p:tgtEl>
                                      </p:cBhvr>
                                      <p:by x="250000" y="25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6" presetClass="emph" presetSubtype="0" decel="100000" autoRev="1" fill="hold" nodeType="withEffect">
                                  <p:stCondLst>
                                    <p:cond delay="0"/>
                                  </p:stCondLst>
                                  <p:childTnLst>
                                    <p:animScale>
                                      <p:cBhvr>
                                        <p:cTn id="32" dur="3000" fill="hold"/>
                                        <p:tgtEl>
                                          <p:spTgt spid="38"/>
                                        </p:tgtEl>
                                      </p:cBhvr>
                                      <p:by x="250000" y="250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6" presetClass="emph" presetSubtype="0" decel="100000" autoRev="1" fill="hold" nodeType="withEffect">
                                  <p:stCondLst>
                                    <p:cond delay="0"/>
                                  </p:stCondLst>
                                  <p:childTnLst>
                                    <p:animScale>
                                      <p:cBhvr>
                                        <p:cTn id="38" dur="3000" fill="hold"/>
                                        <p:tgtEl>
                                          <p:spTgt spid="14"/>
                                        </p:tgtEl>
                                      </p:cBhvr>
                                      <p:by x="250000" y="25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6" presetClass="emph" presetSubtype="0" decel="100000" autoRev="1" fill="hold" nodeType="withEffect">
                                  <p:stCondLst>
                                    <p:cond delay="0"/>
                                  </p:stCondLst>
                                  <p:childTnLst>
                                    <p:animScale>
                                      <p:cBhvr>
                                        <p:cTn id="50" dur="3000" fill="hold"/>
                                        <p:tgtEl>
                                          <p:spTgt spid="34"/>
                                        </p:tgtEl>
                                      </p:cBhvr>
                                      <p:by x="250000" y="2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6" presetClass="emph" presetSubtype="0" decel="100000" autoRev="1" fill="hold" nodeType="withEffect">
                                  <p:stCondLst>
                                    <p:cond delay="0"/>
                                  </p:stCondLst>
                                  <p:childTnLst>
                                    <p:animScale>
                                      <p:cBhvr>
                                        <p:cTn id="60" dur="3000" fill="hold"/>
                                        <p:tgtEl>
                                          <p:spTgt spid="12"/>
                                        </p:tgtEl>
                                      </p:cBhvr>
                                      <p:by x="250000" y="25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6" presetClass="emph" presetSubtype="0" decel="100000" autoRev="1" fill="hold" nodeType="withEffect">
                                  <p:stCondLst>
                                    <p:cond delay="0"/>
                                  </p:stCondLst>
                                  <p:childTnLst>
                                    <p:animScale>
                                      <p:cBhvr>
                                        <p:cTn id="72" dur="3000" fill="hold"/>
                                        <p:tgtEl>
                                          <p:spTgt spid="16"/>
                                        </p:tgtEl>
                                      </p:cBhvr>
                                      <p:by x="250000" y="250000"/>
                                    </p:animScale>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6" presetClass="emph" presetSubtype="0" decel="100000" autoRev="1" fill="hold" nodeType="withEffect">
                                  <p:stCondLst>
                                    <p:cond delay="0"/>
                                  </p:stCondLst>
                                  <p:childTnLst>
                                    <p:animScale>
                                      <p:cBhvr>
                                        <p:cTn id="84" dur="3000" fill="hold"/>
                                        <p:tgtEl>
                                          <p:spTgt spid="39"/>
                                        </p:tgtEl>
                                      </p:cBhvr>
                                      <p:by x="250000" y="250000"/>
                                    </p:animScale>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6" presetClass="emph" presetSubtype="0" decel="100000" autoRev="1" fill="hold" nodeType="withEffect">
                                  <p:stCondLst>
                                    <p:cond delay="0"/>
                                  </p:stCondLst>
                                  <p:childTnLst>
                                    <p:animScale>
                                      <p:cBhvr>
                                        <p:cTn id="90" dur="3000" fill="hold"/>
                                        <p:tgtEl>
                                          <p:spTgt spid="37"/>
                                        </p:tgtEl>
                                      </p:cBhvr>
                                      <p:by x="250000" y="250000"/>
                                    </p:animScale>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xEl>
                                              <p:pRg st="0" end="0"/>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
                                            <p:txEl>
                                              <p:pRg st="1" end="1"/>
                                            </p:tx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40" grpId="0" animBg="1"/>
      <p:bldP spid="42" grpId="0" animBg="1"/>
      <p:bldP spid="43"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782393" y="1038748"/>
            <a:ext cx="3624494" cy="1217817"/>
          </a:xfrm>
        </p:spPr>
        <p:txBody>
          <a:bodyPr/>
          <a:lstStyle/>
          <a:p>
            <a:r>
              <a:rPr lang="fr-FR" i="1" dirty="0" smtClean="0"/>
              <a:t>Finalement... </a:t>
            </a:r>
          </a:p>
          <a:p>
            <a:r>
              <a:rPr lang="fr-FR" i="1" dirty="0"/>
              <a:t>c</a:t>
            </a:r>
            <a:r>
              <a:rPr lang="fr-FR" i="1" dirty="0" smtClean="0"/>
              <a:t>omment</a:t>
            </a:r>
          </a:p>
          <a:p>
            <a:r>
              <a:rPr lang="fr-FR" i="1" dirty="0" smtClean="0"/>
              <a:t>convaincre?</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97" y="2899241"/>
            <a:ext cx="828477" cy="87136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09" y="3125511"/>
            <a:ext cx="2321169" cy="1218614"/>
          </a:xfrm>
          <a:prstGeom prst="rect">
            <a:avLst/>
          </a:prstGeom>
        </p:spPr>
      </p:pic>
      <p:sp>
        <p:nvSpPr>
          <p:cNvPr id="26" name="ZoneTexte 25"/>
          <p:cNvSpPr txBox="1"/>
          <p:nvPr/>
        </p:nvSpPr>
        <p:spPr>
          <a:xfrm>
            <a:off x="1271859" y="3365486"/>
            <a:ext cx="1751268" cy="369332"/>
          </a:xfrm>
          <a:prstGeom prst="rect">
            <a:avLst/>
          </a:prstGeom>
          <a:noFill/>
        </p:spPr>
        <p:txBody>
          <a:bodyPr wrap="square" rtlCol="0">
            <a:spAutoFit/>
          </a:bodyPr>
          <a:lstStyle/>
          <a:p>
            <a:r>
              <a:rPr lang="fr-FR" dirty="0" smtClean="0">
                <a:solidFill>
                  <a:schemeClr val="tx1">
                    <a:lumMod val="65000"/>
                    <a:lumOff val="35000"/>
                  </a:schemeClr>
                </a:solidFill>
              </a:rPr>
              <a:t>Pour connaitre</a:t>
            </a:r>
            <a:endParaRPr lang="fr-BE" dirty="0">
              <a:solidFill>
                <a:schemeClr val="tx1">
                  <a:lumMod val="65000"/>
                  <a:lumOff val="35000"/>
                </a:schemeClr>
              </a:solidFill>
            </a:endParaRPr>
          </a:p>
        </p:txBody>
      </p:sp>
      <p:pic>
        <p:nvPicPr>
          <p:cNvPr id="25" name="Image 24"/>
          <p:cNvPicPr>
            <a:picLocks noChangeAspect="1"/>
          </p:cNvPicPr>
          <p:nvPr/>
        </p:nvPicPr>
        <p:blipFill rotWithShape="1">
          <a:blip r:embed="rId6"/>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4635300" y="1165839"/>
            <a:ext cx="7543307" cy="400110"/>
          </a:xfrm>
          <a:prstGeom prst="rect">
            <a:avLst/>
          </a:prstGeom>
        </p:spPr>
        <p:txBody>
          <a:bodyPr wrap="square">
            <a:spAutoFit/>
          </a:bodyPr>
          <a:lstStyle/>
          <a:p>
            <a:r>
              <a:rPr lang="fr-BE" sz="2000" b="1" dirty="0" smtClean="0">
                <a:solidFill>
                  <a:schemeClr val="tx1">
                    <a:lumMod val="65000"/>
                    <a:lumOff val="35000"/>
                  </a:schemeClr>
                </a:solidFill>
                <a:latin typeface="Arial" panose="020B0604020202020204" pitchFamily="34" charset="0"/>
                <a:cs typeface="Arial" panose="020B0604020202020204" pitchFamily="34" charset="0"/>
              </a:rPr>
              <a:t>Par les bénéfices fournis par </a:t>
            </a:r>
            <a:r>
              <a:rPr lang="fr-BE" sz="2000" b="1" dirty="0">
                <a:solidFill>
                  <a:schemeClr val="tx1">
                    <a:lumMod val="65000"/>
                    <a:lumOff val="35000"/>
                  </a:schemeClr>
                </a:solidFill>
                <a:latin typeface="Arial" panose="020B0604020202020204" pitchFamily="34" charset="0"/>
                <a:cs typeface="Arial" panose="020B0604020202020204" pitchFamily="34" charset="0"/>
              </a:rPr>
              <a:t>la biodiversité en milieu </a:t>
            </a:r>
            <a:r>
              <a:rPr lang="fr-BE" sz="2000" b="1" dirty="0" smtClean="0">
                <a:solidFill>
                  <a:schemeClr val="tx1">
                    <a:lumMod val="65000"/>
                    <a:lumOff val="35000"/>
                  </a:schemeClr>
                </a:solidFill>
                <a:latin typeface="Arial" panose="020B0604020202020204" pitchFamily="34" charset="0"/>
                <a:cs typeface="Arial" panose="020B0604020202020204" pitchFamily="34" charset="0"/>
              </a:rPr>
              <a:t>urbain</a:t>
            </a:r>
            <a:endParaRPr lang="fr-BE" sz="2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226" y="2116192"/>
            <a:ext cx="1221049" cy="128637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540273" y="1652939"/>
            <a:ext cx="866614" cy="737299"/>
          </a:xfrm>
          <a:prstGeom prst="rect">
            <a:avLst/>
          </a:prstGeom>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0257" y="1707863"/>
            <a:ext cx="1952976" cy="1367083"/>
          </a:xfrm>
          <a:prstGeom prst="rect">
            <a:avLst/>
          </a:prstGeom>
        </p:spPr>
      </p:pic>
      <p:pic>
        <p:nvPicPr>
          <p:cNvPr id="23" name="Imag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7148" y="1754701"/>
            <a:ext cx="2232397" cy="1116199"/>
          </a:xfrm>
          <a:prstGeom prst="rect">
            <a:avLst/>
          </a:prstGeom>
        </p:spPr>
      </p:pic>
      <p:pic>
        <p:nvPicPr>
          <p:cNvPr id="40" name="Imag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708" y="3125490"/>
            <a:ext cx="1452540" cy="1452540"/>
          </a:xfrm>
          <a:prstGeom prst="rect">
            <a:avLst/>
          </a:prstGeom>
        </p:spPr>
      </p:pic>
      <p:pic>
        <p:nvPicPr>
          <p:cNvPr id="42" name="Imag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0515" y="3365219"/>
            <a:ext cx="1404802" cy="702401"/>
          </a:xfrm>
          <a:prstGeom prst="rect">
            <a:avLst/>
          </a:prstGeom>
        </p:spPr>
      </p:pic>
      <p:sp>
        <p:nvSpPr>
          <p:cNvPr id="45" name="ZoneTexte 44"/>
          <p:cNvSpPr txBox="1"/>
          <p:nvPr/>
        </p:nvSpPr>
        <p:spPr>
          <a:xfrm>
            <a:off x="6610464" y="3594536"/>
            <a:ext cx="1324184" cy="369332"/>
          </a:xfrm>
          <a:prstGeom prst="rect">
            <a:avLst/>
          </a:prstGeom>
          <a:noFill/>
        </p:spPr>
        <p:txBody>
          <a:bodyPr wrap="square" rtlCol="0">
            <a:spAutoFit/>
          </a:bodyPr>
          <a:lstStyle/>
          <a:p>
            <a:r>
              <a:rPr lang="fr-FR" dirty="0" smtClean="0">
                <a:solidFill>
                  <a:schemeClr val="tx1">
                    <a:lumMod val="65000"/>
                    <a:lumOff val="35000"/>
                  </a:schemeClr>
                </a:solidFill>
              </a:rPr>
              <a:t>CH4</a:t>
            </a:r>
            <a:endParaRPr lang="fr-BE" dirty="0">
              <a:solidFill>
                <a:schemeClr val="tx1">
                  <a:lumMod val="65000"/>
                  <a:lumOff val="35000"/>
                </a:schemeClr>
              </a:solidFill>
            </a:endParaRPr>
          </a:p>
        </p:txBody>
      </p:sp>
      <p:sp>
        <p:nvSpPr>
          <p:cNvPr id="46" name="ZoneTexte 45"/>
          <p:cNvSpPr txBox="1"/>
          <p:nvPr/>
        </p:nvSpPr>
        <p:spPr>
          <a:xfrm>
            <a:off x="7076632" y="3722781"/>
            <a:ext cx="1324184" cy="369332"/>
          </a:xfrm>
          <a:prstGeom prst="rect">
            <a:avLst/>
          </a:prstGeom>
          <a:noFill/>
        </p:spPr>
        <p:txBody>
          <a:bodyPr wrap="square" rtlCol="0">
            <a:spAutoFit/>
          </a:bodyPr>
          <a:lstStyle/>
          <a:p>
            <a:r>
              <a:rPr lang="fr-FR" dirty="0" smtClean="0">
                <a:solidFill>
                  <a:schemeClr val="tx1">
                    <a:lumMod val="65000"/>
                    <a:lumOff val="35000"/>
                  </a:schemeClr>
                </a:solidFill>
              </a:rPr>
              <a:t>C02</a:t>
            </a:r>
            <a:endParaRPr lang="fr-BE" dirty="0">
              <a:solidFill>
                <a:schemeClr val="tx1">
                  <a:lumMod val="65000"/>
                  <a:lumOff val="35000"/>
                </a:schemeClr>
              </a:solidFill>
            </a:endParaRPr>
          </a:p>
        </p:txBody>
      </p:sp>
      <p:pic>
        <p:nvPicPr>
          <p:cNvPr id="47" name="Imag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41105" y="4344125"/>
            <a:ext cx="2594451" cy="1297226"/>
          </a:xfrm>
          <a:prstGeom prst="rect">
            <a:avLst/>
          </a:prstGeom>
        </p:spPr>
      </p:pic>
      <p:pic>
        <p:nvPicPr>
          <p:cNvPr id="52" name="Image 51"/>
          <p:cNvPicPr>
            <a:picLocks noChangeAspect="1"/>
          </p:cNvPicPr>
          <p:nvPr/>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t="-2299" r="57641" b="19416"/>
          <a:stretch/>
        </p:blipFill>
        <p:spPr>
          <a:xfrm>
            <a:off x="6531561" y="4200635"/>
            <a:ext cx="878783" cy="1217097"/>
          </a:xfrm>
          <a:prstGeom prst="rect">
            <a:avLst/>
          </a:prstGeom>
        </p:spPr>
      </p:pic>
    </p:spTree>
    <p:extLst>
      <p:ext uri="{BB962C8B-B14F-4D97-AF65-F5344CB8AC3E}">
        <p14:creationId xmlns:p14="http://schemas.microsoft.com/office/powerpoint/2010/main" val="32702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782393" y="1038748"/>
            <a:ext cx="3624494" cy="1217817"/>
          </a:xfrm>
        </p:spPr>
        <p:txBody>
          <a:bodyPr/>
          <a:lstStyle/>
          <a:p>
            <a:r>
              <a:rPr lang="fr-FR" i="1" dirty="0" smtClean="0"/>
              <a:t>Finalement... </a:t>
            </a:r>
          </a:p>
          <a:p>
            <a:r>
              <a:rPr lang="fr-FR" i="1" dirty="0"/>
              <a:t>c</a:t>
            </a:r>
            <a:r>
              <a:rPr lang="fr-FR" i="1" dirty="0" smtClean="0"/>
              <a:t>omment</a:t>
            </a:r>
          </a:p>
          <a:p>
            <a:r>
              <a:rPr lang="fr-FR" i="1" dirty="0" smtClean="0"/>
              <a:t>convaincre?</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5" name="Image 24"/>
          <p:cNvPicPr>
            <a:picLocks noChangeAspect="1"/>
          </p:cNvPicPr>
          <p:nvPr/>
        </p:nvPicPr>
        <p:blipFill rotWithShape="1">
          <a:blip r:embed="rId4"/>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Espace réservé du texte 2"/>
          <p:cNvSpPr txBox="1">
            <a:spLocks/>
          </p:cNvSpPr>
          <p:nvPr/>
        </p:nvSpPr>
        <p:spPr>
          <a:xfrm>
            <a:off x="8199410" y="1057294"/>
            <a:ext cx="2717760"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800" dirty="0" smtClean="0">
                <a:latin typeface="+mn-lt"/>
              </a:rPr>
              <a:t>FIN01: PROGRAMME INTERREG</a:t>
            </a:r>
            <a:endParaRPr lang="fr-BE" sz="1800" dirty="0">
              <a:latin typeface="+mn-lt"/>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398" y="782908"/>
            <a:ext cx="828477" cy="871365"/>
          </a:xfrm>
          <a:prstGeom prst="rect">
            <a:avLst/>
          </a:prstGeom>
        </p:spPr>
      </p:pic>
      <p:sp>
        <p:nvSpPr>
          <p:cNvPr id="8" name="Rectangle 7"/>
          <p:cNvSpPr/>
          <p:nvPr/>
        </p:nvSpPr>
        <p:spPr>
          <a:xfrm>
            <a:off x="9128365" y="3923006"/>
            <a:ext cx="2374522" cy="923330"/>
          </a:xfrm>
          <a:prstGeom prst="rect">
            <a:avLst/>
          </a:prstGeom>
        </p:spPr>
        <p:txBody>
          <a:bodyPr wrap="square">
            <a:spAutoFit/>
          </a:bodyPr>
          <a:lstStyle/>
          <a:p>
            <a:r>
              <a:rPr lang="fr-BE" dirty="0" smtClean="0">
                <a:solidFill>
                  <a:schemeClr val="tx1">
                    <a:lumMod val="65000"/>
                    <a:lumOff val="35000"/>
                  </a:schemeClr>
                </a:solidFill>
                <a:latin typeface="Calibri" panose="020F0502020204030204" pitchFamily="34" charset="0"/>
              </a:rPr>
              <a:t>FIN-11 </a:t>
            </a:r>
            <a:r>
              <a:rPr lang="fr-BE" dirty="0">
                <a:solidFill>
                  <a:schemeClr val="tx1">
                    <a:lumMod val="65000"/>
                    <a:lumOff val="35000"/>
                  </a:schemeClr>
                </a:solidFill>
                <a:latin typeface="Calibri" panose="020F0502020204030204" pitchFamily="34" charset="0"/>
              </a:rPr>
              <a:t>: FINANCEMENT PARTICIPATIF ou CROWDFUNDING </a:t>
            </a:r>
          </a:p>
        </p:txBody>
      </p:sp>
      <p:sp>
        <p:nvSpPr>
          <p:cNvPr id="10" name="Rectangle 9"/>
          <p:cNvSpPr/>
          <p:nvPr/>
        </p:nvSpPr>
        <p:spPr>
          <a:xfrm>
            <a:off x="3800701" y="4099558"/>
            <a:ext cx="3971698" cy="954107"/>
          </a:xfrm>
          <a:prstGeom prst="rect">
            <a:avLst/>
          </a:prstGeom>
        </p:spPr>
        <p:txBody>
          <a:bodyPr wrap="square">
            <a:spAutoFit/>
          </a:bodyPr>
          <a:lstStyle/>
          <a:p>
            <a:endParaRPr lang="fr-BE" sz="2000" dirty="0">
              <a:solidFill>
                <a:schemeClr val="tx1">
                  <a:lumMod val="65000"/>
                  <a:lumOff val="35000"/>
                </a:schemeClr>
              </a:solidFill>
              <a:latin typeface="Calibri" panose="020F0502020204030204" pitchFamily="34" charset="0"/>
            </a:endParaRPr>
          </a:p>
          <a:p>
            <a:r>
              <a:rPr lang="fr-BE" dirty="0">
                <a:solidFill>
                  <a:schemeClr val="tx1">
                    <a:lumMod val="65000"/>
                    <a:lumOff val="35000"/>
                  </a:schemeClr>
                </a:solidFill>
                <a:latin typeface="Calibri" panose="020F0502020204030204" pitchFamily="34" charset="0"/>
              </a:rPr>
              <a:t>GES-8 : LA CONVENTION D’OCCUPATION TEMPORAIRE/PRÉCAIRE </a:t>
            </a:r>
          </a:p>
        </p:txBody>
      </p:sp>
      <p:sp>
        <p:nvSpPr>
          <p:cNvPr id="11" name="Rectangle 10"/>
          <p:cNvSpPr/>
          <p:nvPr/>
        </p:nvSpPr>
        <p:spPr>
          <a:xfrm>
            <a:off x="5123792" y="2336913"/>
            <a:ext cx="3891659" cy="954107"/>
          </a:xfrm>
          <a:prstGeom prst="rect">
            <a:avLst/>
          </a:prstGeom>
        </p:spPr>
        <p:txBody>
          <a:bodyPr wrap="square">
            <a:spAutoFit/>
          </a:bodyPr>
          <a:lstStyle/>
          <a:p>
            <a:endParaRPr lang="fr-BE" sz="2000" dirty="0">
              <a:solidFill>
                <a:schemeClr val="tx1">
                  <a:lumMod val="65000"/>
                  <a:lumOff val="35000"/>
                </a:schemeClr>
              </a:solidFill>
              <a:latin typeface="Calibri" panose="020F0502020204030204" pitchFamily="34" charset="0"/>
            </a:endParaRPr>
          </a:p>
          <a:p>
            <a:r>
              <a:rPr lang="fr-BE" dirty="0">
                <a:solidFill>
                  <a:schemeClr val="tx1">
                    <a:lumMod val="65000"/>
                    <a:lumOff val="35000"/>
                  </a:schemeClr>
                </a:solidFill>
                <a:latin typeface="Calibri" panose="020F0502020204030204" pitchFamily="34" charset="0"/>
              </a:rPr>
              <a:t>PLAN-8 : LE COEFFICIENT DE </a:t>
            </a:r>
            <a:r>
              <a:rPr lang="fr-BE" dirty="0" smtClean="0">
                <a:solidFill>
                  <a:schemeClr val="tx1">
                    <a:lumMod val="65000"/>
                    <a:lumOff val="35000"/>
                  </a:schemeClr>
                </a:solidFill>
                <a:latin typeface="Calibri" panose="020F0502020204030204" pitchFamily="34" charset="0"/>
              </a:rPr>
              <a:t>BIOTOPE</a:t>
            </a:r>
          </a:p>
          <a:p>
            <a:r>
              <a:rPr lang="fr-BE" dirty="0" smtClean="0">
                <a:solidFill>
                  <a:schemeClr val="tx1">
                    <a:lumMod val="65000"/>
                    <a:lumOff val="35000"/>
                  </a:schemeClr>
                </a:solidFill>
                <a:latin typeface="Calibri" panose="020F0502020204030204" pitchFamily="34" charset="0"/>
              </a:rPr>
              <a:t>PAR </a:t>
            </a:r>
            <a:r>
              <a:rPr lang="fr-BE" dirty="0">
                <a:solidFill>
                  <a:schemeClr val="tx1">
                    <a:lumMod val="65000"/>
                    <a:lumOff val="35000"/>
                  </a:schemeClr>
                </a:solidFill>
                <a:latin typeface="Calibri" panose="020F0502020204030204" pitchFamily="34" charset="0"/>
              </a:rPr>
              <a:t>SURFACE (CBS) </a:t>
            </a: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365" y="2405003"/>
            <a:ext cx="828477" cy="871365"/>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612" y="4134104"/>
            <a:ext cx="828477" cy="871365"/>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1193" y="3650508"/>
            <a:ext cx="828477" cy="871365"/>
          </a:xfrm>
          <a:prstGeom prst="rect">
            <a:avLst/>
          </a:prstGeom>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01" y="2833052"/>
            <a:ext cx="2321169" cy="1218614"/>
          </a:xfrm>
          <a:prstGeom prst="rect">
            <a:avLst/>
          </a:prstGeom>
        </p:spPr>
      </p:pic>
      <p:sp>
        <p:nvSpPr>
          <p:cNvPr id="22" name="ZoneTexte 21"/>
          <p:cNvSpPr txBox="1"/>
          <p:nvPr/>
        </p:nvSpPr>
        <p:spPr>
          <a:xfrm>
            <a:off x="979620" y="2987793"/>
            <a:ext cx="2043917" cy="369332"/>
          </a:xfrm>
          <a:prstGeom prst="rect">
            <a:avLst/>
          </a:prstGeom>
          <a:noFill/>
        </p:spPr>
        <p:txBody>
          <a:bodyPr wrap="square" rtlCol="0">
            <a:spAutoFit/>
          </a:bodyPr>
          <a:lstStyle/>
          <a:p>
            <a:r>
              <a:rPr lang="fr-FR" dirty="0" smtClean="0">
                <a:solidFill>
                  <a:schemeClr val="tx1">
                    <a:lumMod val="65000"/>
                    <a:lumOff val="35000"/>
                  </a:schemeClr>
                </a:solidFill>
              </a:rPr>
              <a:t>Pour appliquer</a:t>
            </a:r>
            <a:endParaRPr lang="fr-BE" dirty="0">
              <a:solidFill>
                <a:schemeClr val="tx1">
                  <a:lumMod val="65000"/>
                  <a:lumOff val="35000"/>
                </a:schemeClr>
              </a:solidFill>
            </a:endParaRPr>
          </a:p>
        </p:txBody>
      </p:sp>
      <p:sp>
        <p:nvSpPr>
          <p:cNvPr id="23" name="ZoneTexte 22"/>
          <p:cNvSpPr txBox="1"/>
          <p:nvPr/>
        </p:nvSpPr>
        <p:spPr>
          <a:xfrm>
            <a:off x="979620" y="3267210"/>
            <a:ext cx="2043917" cy="369332"/>
          </a:xfrm>
          <a:prstGeom prst="rect">
            <a:avLst/>
          </a:prstGeom>
          <a:noFill/>
        </p:spPr>
        <p:txBody>
          <a:bodyPr wrap="square" rtlCol="0">
            <a:spAutoFit/>
          </a:bodyPr>
          <a:lstStyle/>
          <a:p>
            <a:r>
              <a:rPr lang="fr-FR" dirty="0" smtClean="0">
                <a:solidFill>
                  <a:schemeClr val="tx1">
                    <a:lumMod val="65000"/>
                    <a:lumOff val="35000"/>
                  </a:schemeClr>
                </a:solidFill>
              </a:rPr>
              <a:t>Pour approfondir</a:t>
            </a:r>
            <a:endParaRPr lang="fr-BE" dirty="0">
              <a:solidFill>
                <a:schemeClr val="tx1">
                  <a:lumMod val="65000"/>
                  <a:lumOff val="35000"/>
                </a:schemeClr>
              </a:solidFill>
            </a:endParaRPr>
          </a:p>
        </p:txBody>
      </p:sp>
    </p:spTree>
    <p:extLst>
      <p:ext uri="{BB962C8B-B14F-4D97-AF65-F5344CB8AC3E}">
        <p14:creationId xmlns:p14="http://schemas.microsoft.com/office/powerpoint/2010/main" val="41102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0" grpId="0"/>
      <p:bldP spid="1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932684"/>
            <a:ext cx="11595887" cy="824404"/>
          </a:xfrm>
        </p:spPr>
        <p:txBody>
          <a:bodyPr/>
          <a:lstStyle/>
          <a:p>
            <a:r>
              <a:rPr lang="fr-FR" dirty="0" smtClean="0"/>
              <a:t>Les              du Vade-mecum</a:t>
            </a:r>
            <a:endParaRPr lang="fr-BE"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sp>
        <p:nvSpPr>
          <p:cNvPr id="7" name="Plus 6"/>
          <p:cNvSpPr/>
          <p:nvPr/>
        </p:nvSpPr>
        <p:spPr>
          <a:xfrm>
            <a:off x="971155" y="510804"/>
            <a:ext cx="1475652" cy="1355835"/>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4970979" y="1405208"/>
            <a:ext cx="4070567" cy="461665"/>
          </a:xfrm>
          <a:prstGeom prst="rect">
            <a:avLst/>
          </a:prstGeom>
          <a:noFill/>
        </p:spPr>
        <p:txBody>
          <a:bodyPr wrap="square" rtlCol="0">
            <a:spAutoFit/>
          </a:bodyPr>
          <a:lstStyle/>
          <a:p>
            <a:r>
              <a:rPr lang="fr-FR" sz="2400" i="1" dirty="0">
                <a:solidFill>
                  <a:schemeClr val="tx1">
                    <a:lumMod val="65000"/>
                    <a:lumOff val="35000"/>
                  </a:schemeClr>
                </a:solidFill>
              </a:rPr>
              <a:t>d</a:t>
            </a:r>
            <a:r>
              <a:rPr lang="fr-FR" sz="2400" i="1" dirty="0" smtClean="0">
                <a:solidFill>
                  <a:schemeClr val="tx1">
                    <a:lumMod val="65000"/>
                    <a:lumOff val="35000"/>
                  </a:schemeClr>
                </a:solidFill>
              </a:rPr>
              <a:t>es informations pratiques</a:t>
            </a:r>
          </a:p>
        </p:txBody>
      </p:sp>
      <p:sp>
        <p:nvSpPr>
          <p:cNvPr id="10" name="ZoneTexte 9"/>
          <p:cNvSpPr txBox="1"/>
          <p:nvPr/>
        </p:nvSpPr>
        <p:spPr>
          <a:xfrm>
            <a:off x="8763538" y="1394354"/>
            <a:ext cx="3747174" cy="461665"/>
          </a:xfrm>
          <a:prstGeom prst="rect">
            <a:avLst/>
          </a:prstGeom>
          <a:noFill/>
        </p:spPr>
        <p:txBody>
          <a:bodyPr wrap="square" rtlCol="0">
            <a:spAutoFit/>
          </a:bodyPr>
          <a:lstStyle/>
          <a:p>
            <a:r>
              <a:rPr lang="fr-FR" sz="2400" i="1" dirty="0">
                <a:solidFill>
                  <a:schemeClr val="tx1">
                    <a:lumMod val="65000"/>
                    <a:lumOff val="35000"/>
                  </a:schemeClr>
                </a:solidFill>
              </a:rPr>
              <a:t>d</a:t>
            </a:r>
            <a:r>
              <a:rPr lang="fr-FR" sz="2400" i="1" dirty="0" smtClean="0">
                <a:solidFill>
                  <a:schemeClr val="tx1">
                    <a:lumMod val="65000"/>
                    <a:lumOff val="35000"/>
                  </a:schemeClr>
                </a:solidFill>
              </a:rPr>
              <a:t>es exemples concrets</a:t>
            </a:r>
            <a:endParaRPr lang="fr-BE" sz="2400" i="1" dirty="0">
              <a:solidFill>
                <a:schemeClr val="tx1">
                  <a:lumMod val="65000"/>
                  <a:lumOff val="35000"/>
                </a:schemeClr>
              </a:solidFill>
            </a:endParaRPr>
          </a:p>
        </p:txBody>
      </p:sp>
      <p:sp>
        <p:nvSpPr>
          <p:cNvPr id="12" name="ZoneTexte 11"/>
          <p:cNvSpPr txBox="1"/>
          <p:nvPr/>
        </p:nvSpPr>
        <p:spPr>
          <a:xfrm>
            <a:off x="4472219" y="4105862"/>
            <a:ext cx="4702329" cy="461665"/>
          </a:xfrm>
          <a:prstGeom prst="rect">
            <a:avLst/>
          </a:prstGeom>
          <a:noFill/>
        </p:spPr>
        <p:txBody>
          <a:bodyPr wrap="square" rtlCol="0">
            <a:spAutoFit/>
          </a:bodyPr>
          <a:lstStyle/>
          <a:p>
            <a:r>
              <a:rPr lang="fr-FR" sz="2400" dirty="0" smtClean="0">
                <a:solidFill>
                  <a:schemeClr val="tx1">
                    <a:lumMod val="65000"/>
                    <a:lumOff val="35000"/>
                  </a:schemeClr>
                </a:solidFill>
              </a:rPr>
              <a:t>Son caractère transfrontalier inédit</a:t>
            </a:r>
            <a:endParaRPr lang="fr-BE" sz="2400" dirty="0">
              <a:solidFill>
                <a:schemeClr val="tx1">
                  <a:lumMod val="65000"/>
                  <a:lumOff val="35000"/>
                </a:schemeClr>
              </a:solidFill>
            </a:endParaRPr>
          </a:p>
        </p:txBody>
      </p:sp>
      <p:sp>
        <p:nvSpPr>
          <p:cNvPr id="13" name="ZoneTexte 12"/>
          <p:cNvSpPr txBox="1"/>
          <p:nvPr/>
        </p:nvSpPr>
        <p:spPr>
          <a:xfrm>
            <a:off x="2358266" y="3465217"/>
            <a:ext cx="3747174" cy="461665"/>
          </a:xfrm>
          <a:prstGeom prst="rect">
            <a:avLst/>
          </a:prstGeom>
          <a:noFill/>
        </p:spPr>
        <p:txBody>
          <a:bodyPr wrap="square" rtlCol="0">
            <a:spAutoFit/>
          </a:bodyPr>
          <a:lstStyle/>
          <a:p>
            <a:r>
              <a:rPr lang="fr-FR" sz="2400" i="1" u="sng" dirty="0" smtClean="0">
                <a:solidFill>
                  <a:schemeClr val="tx1">
                    <a:lumMod val="65000"/>
                    <a:lumOff val="35000"/>
                  </a:schemeClr>
                </a:solidFill>
              </a:rPr>
              <a:t>! mais avant tout...</a:t>
            </a:r>
          </a:p>
        </p:txBody>
      </p:sp>
      <p:sp>
        <p:nvSpPr>
          <p:cNvPr id="14" name="ZoneTexte 13"/>
          <p:cNvSpPr txBox="1"/>
          <p:nvPr/>
        </p:nvSpPr>
        <p:spPr>
          <a:xfrm>
            <a:off x="6188148" y="2390196"/>
            <a:ext cx="3536023" cy="830997"/>
          </a:xfrm>
          <a:prstGeom prst="rect">
            <a:avLst/>
          </a:prstGeom>
          <a:noFill/>
        </p:spPr>
        <p:txBody>
          <a:bodyPr wrap="square" rtlCol="0">
            <a:spAutoFit/>
          </a:bodyPr>
          <a:lstStyle/>
          <a:p>
            <a:r>
              <a:rPr lang="fr-FR" sz="2400" i="1" dirty="0">
                <a:solidFill>
                  <a:schemeClr val="tx1">
                    <a:lumMod val="65000"/>
                    <a:lumOff val="35000"/>
                  </a:schemeClr>
                </a:solidFill>
              </a:rPr>
              <a:t>d</a:t>
            </a:r>
            <a:r>
              <a:rPr lang="fr-FR" sz="2400" i="1" dirty="0" smtClean="0">
                <a:solidFill>
                  <a:schemeClr val="tx1">
                    <a:lumMod val="65000"/>
                    <a:lumOff val="35000"/>
                  </a:schemeClr>
                </a:solidFill>
              </a:rPr>
              <a:t>es références sélectionnées avec soin</a:t>
            </a:r>
            <a:endParaRPr lang="fr-BE" sz="2400" i="1" dirty="0">
              <a:solidFill>
                <a:schemeClr val="tx1">
                  <a:lumMod val="65000"/>
                  <a:lumOff val="35000"/>
                </a:schemeClr>
              </a:solidFill>
            </a:endParaRPr>
          </a:p>
        </p:txBody>
      </p:sp>
      <p:sp>
        <p:nvSpPr>
          <p:cNvPr id="15" name="ZoneTexte 14"/>
          <p:cNvSpPr txBox="1"/>
          <p:nvPr/>
        </p:nvSpPr>
        <p:spPr>
          <a:xfrm>
            <a:off x="4937999" y="4816759"/>
            <a:ext cx="4702329" cy="830997"/>
          </a:xfrm>
          <a:prstGeom prst="rect">
            <a:avLst/>
          </a:prstGeom>
          <a:noFill/>
        </p:spPr>
        <p:txBody>
          <a:bodyPr wrap="square" rtlCol="0">
            <a:spAutoFit/>
          </a:bodyPr>
          <a:lstStyle/>
          <a:p>
            <a:r>
              <a:rPr lang="fr-FR" sz="2400" dirty="0" smtClean="0">
                <a:solidFill>
                  <a:schemeClr val="tx1">
                    <a:lumMod val="65000"/>
                    <a:lumOff val="35000"/>
                  </a:schemeClr>
                </a:solidFill>
              </a:rPr>
              <a:t>Une approche complète et transversale indispensable</a:t>
            </a:r>
            <a:endParaRPr lang="fr-BE" sz="2400" dirty="0">
              <a:solidFill>
                <a:schemeClr val="tx1">
                  <a:lumMod val="65000"/>
                  <a:lumOff val="35000"/>
                </a:schemeClr>
              </a:solidFill>
            </a:endParaRPr>
          </a:p>
        </p:txBody>
      </p:sp>
      <p:pic>
        <p:nvPicPr>
          <p:cNvPr id="18" name="Image 1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47204" y="127054"/>
            <a:ext cx="2630030" cy="1368438"/>
          </a:xfrm>
          <a:prstGeom prst="rect">
            <a:avLst/>
          </a:prstGeom>
        </p:spPr>
      </p:pic>
      <p:pic>
        <p:nvPicPr>
          <p:cNvPr id="16" name="Image 15"/>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2676" t="12577" r="13811" b="11836"/>
          <a:stretch/>
        </p:blipFill>
        <p:spPr>
          <a:xfrm>
            <a:off x="808467" y="2178969"/>
            <a:ext cx="907694" cy="89423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6155" y="2296690"/>
            <a:ext cx="828477" cy="871365"/>
          </a:xfrm>
          <a:prstGeom prst="rect">
            <a:avLst/>
          </a:prstGeom>
        </p:spPr>
      </p:pic>
      <p:sp>
        <p:nvSpPr>
          <p:cNvPr id="8" name="ZoneTexte 7"/>
          <p:cNvSpPr txBox="1"/>
          <p:nvPr/>
        </p:nvSpPr>
        <p:spPr>
          <a:xfrm>
            <a:off x="1708981" y="2064736"/>
            <a:ext cx="3747174" cy="830997"/>
          </a:xfrm>
          <a:prstGeom prst="rect">
            <a:avLst/>
          </a:prstGeom>
          <a:noFill/>
        </p:spPr>
        <p:txBody>
          <a:bodyPr wrap="square" rtlCol="0">
            <a:spAutoFit/>
          </a:bodyPr>
          <a:lstStyle/>
          <a:p>
            <a:r>
              <a:rPr lang="fr-FR" sz="2400" i="1" dirty="0" smtClean="0">
                <a:solidFill>
                  <a:schemeClr val="tx1">
                    <a:lumMod val="65000"/>
                    <a:lumOff val="35000"/>
                  </a:schemeClr>
                </a:solidFill>
              </a:rPr>
              <a:t>accessible</a:t>
            </a:r>
          </a:p>
          <a:p>
            <a:r>
              <a:rPr lang="fr-FR" sz="2400" i="1" dirty="0" smtClean="0">
                <a:solidFill>
                  <a:schemeClr val="tx1">
                    <a:lumMod val="65000"/>
                    <a:lumOff val="35000"/>
                  </a:schemeClr>
                </a:solidFill>
              </a:rPr>
              <a:t>à tous</a:t>
            </a:r>
            <a:endParaRPr lang="fr-BE" sz="2400" i="1" dirty="0">
              <a:solidFill>
                <a:schemeClr val="tx1">
                  <a:lumMod val="65000"/>
                  <a:lumOff val="35000"/>
                </a:schemeClr>
              </a:solidFill>
            </a:endParaRPr>
          </a:p>
        </p:txBody>
      </p:sp>
      <p:sp>
        <p:nvSpPr>
          <p:cNvPr id="25" name="Rectangle 24"/>
          <p:cNvSpPr/>
          <p:nvPr/>
        </p:nvSpPr>
        <p:spPr>
          <a:xfrm>
            <a:off x="7095515" y="1781847"/>
            <a:ext cx="3424335" cy="461665"/>
          </a:xfrm>
          <a:prstGeom prst="rect">
            <a:avLst/>
          </a:prstGeom>
        </p:spPr>
        <p:txBody>
          <a:bodyPr wrap="none">
            <a:spAutoFit/>
          </a:bodyPr>
          <a:lstStyle/>
          <a:p>
            <a:r>
              <a:rPr lang="fr-FR" sz="2400" i="1" dirty="0">
                <a:solidFill>
                  <a:schemeClr val="tx1">
                    <a:lumMod val="65000"/>
                    <a:lumOff val="35000"/>
                  </a:schemeClr>
                </a:solidFill>
              </a:rPr>
              <a:t>des outils « clés en main »</a:t>
            </a:r>
            <a:endParaRPr lang="fr-BE" sz="2400" i="1" dirty="0">
              <a:solidFill>
                <a:schemeClr val="tx1">
                  <a:lumMod val="65000"/>
                  <a:lumOff val="35000"/>
                </a:schemeClr>
              </a:solidFill>
            </a:endParaRPr>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334" y="4064847"/>
            <a:ext cx="614482" cy="614482"/>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1867" y="4083179"/>
            <a:ext cx="591744" cy="591744"/>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358" y="4078364"/>
            <a:ext cx="601375" cy="601375"/>
          </a:xfrm>
          <a:prstGeom prst="rect">
            <a:avLst/>
          </a:prstGeom>
        </p:spPr>
      </p:pic>
      <p:pic>
        <p:nvPicPr>
          <p:cNvPr id="30" name="Imag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7403" y="4583423"/>
            <a:ext cx="2534343" cy="1267172"/>
          </a:xfrm>
          <a:prstGeom prst="rect">
            <a:avLst/>
          </a:prstGeom>
        </p:spPr>
      </p:pic>
      <p:sp>
        <p:nvSpPr>
          <p:cNvPr id="31" name="Flèche droite 30"/>
          <p:cNvSpPr/>
          <p:nvPr/>
        </p:nvSpPr>
        <p:spPr>
          <a:xfrm>
            <a:off x="1922385" y="4859352"/>
            <a:ext cx="3044378" cy="244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4415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withEffect">
                                  <p:stCondLst>
                                    <p:cond delay="0"/>
                                  </p:stCondLst>
                                  <p:childTnLst>
                                    <p:animScale>
                                      <p:cBhvr>
                                        <p:cTn id="6" dur="1000" fill="hold"/>
                                        <p:tgtEl>
                                          <p:spTgt spid="7"/>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2" grpId="0"/>
      <p:bldP spid="13" grpId="0"/>
      <p:bldP spid="14" grpId="0"/>
      <p:bldP spid="15" grpId="0"/>
      <p:bldP spid="8" grpId="0"/>
      <p:bldP spid="25"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5A97"/>
        </a:solid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1404182" y="1896113"/>
            <a:ext cx="9144000" cy="712990"/>
          </a:xfrm>
        </p:spPr>
        <p:txBody>
          <a:bodyPr>
            <a:normAutofit fontScale="90000"/>
          </a:bodyPr>
          <a:lstStyle/>
          <a:p>
            <a:r>
              <a:rPr lang="en-US" sz="4400" dirty="0" smtClean="0"/>
              <a:t>…encore un </a:t>
            </a:r>
            <a:r>
              <a:rPr lang="en-US" sz="4400" dirty="0" err="1" smtClean="0"/>
              <a:t>outil</a:t>
            </a:r>
            <a:r>
              <a:rPr lang="en-US" sz="4400" dirty="0" smtClean="0"/>
              <a:t> </a:t>
            </a:r>
            <a:r>
              <a:rPr lang="en-US" sz="4400" dirty="0" err="1" smtClean="0"/>
              <a:t>TVBuONAIR</a:t>
            </a:r>
            <a:r>
              <a:rPr lang="en-US" sz="4400" dirty="0"/>
              <a:t/>
            </a:r>
            <a:br>
              <a:rPr lang="en-US" sz="4400" dirty="0"/>
            </a:br>
            <a:r>
              <a:rPr lang="en-US" sz="4400" dirty="0" err="1" smtClean="0"/>
              <a:t>disponible</a:t>
            </a:r>
            <a:r>
              <a:rPr lang="en-US" sz="4400" dirty="0" smtClean="0"/>
              <a:t> </a:t>
            </a:r>
            <a:r>
              <a:rPr lang="en-US" sz="4400" dirty="0" err="1" smtClean="0"/>
              <a:t>très</a:t>
            </a:r>
            <a:r>
              <a:rPr lang="en-US" sz="4400" dirty="0" smtClean="0"/>
              <a:t> </a:t>
            </a:r>
            <a:r>
              <a:rPr lang="en-US" sz="4400" dirty="0" err="1" smtClean="0"/>
              <a:t>prochainement</a:t>
            </a:r>
            <a:r>
              <a:rPr lang="en-US" sz="4400" dirty="0" smtClean="0"/>
              <a:t> sur www.tvbuonair.eu</a:t>
            </a:r>
            <a:endParaRPr lang="en-US" sz="4400" dirty="0"/>
          </a:p>
        </p:txBody>
      </p:sp>
      <p:sp>
        <p:nvSpPr>
          <p:cNvPr id="4" name="Titre 2"/>
          <p:cNvSpPr txBox="1">
            <a:spLocks/>
          </p:cNvSpPr>
          <p:nvPr/>
        </p:nvSpPr>
        <p:spPr>
          <a:xfrm>
            <a:off x="1467244" y="4798590"/>
            <a:ext cx="9144000" cy="712990"/>
          </a:xfrm>
          <a:prstGeom prst="rect">
            <a:avLst/>
          </a:prstGeom>
        </p:spPr>
        <p:txBody>
          <a:bodyPr anchor="t">
            <a:noAutofit/>
          </a:bodyPr>
          <a:lstStyle>
            <a:lvl1pPr algn="ctr" defTabSz="914400" rtl="0" eaLnBrk="1" latinLnBrk="0" hangingPunct="1">
              <a:lnSpc>
                <a:spcPct val="90000"/>
              </a:lnSpc>
              <a:spcBef>
                <a:spcPct val="0"/>
              </a:spcBef>
              <a:buNone/>
              <a:defRPr sz="36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3000" dirty="0" smtClean="0"/>
              <a:t>Merci pour </a:t>
            </a:r>
            <a:r>
              <a:rPr lang="en-US" sz="3000" dirty="0" err="1" smtClean="0"/>
              <a:t>votre</a:t>
            </a:r>
            <a:r>
              <a:rPr lang="en-US" sz="3000" dirty="0" smtClean="0"/>
              <a:t> attention</a:t>
            </a:r>
            <a:br>
              <a:rPr lang="en-US" sz="3000" dirty="0" smtClean="0"/>
            </a:br>
            <a:r>
              <a:rPr lang="en-US" sz="3000" dirty="0" smtClean="0"/>
              <a:t/>
            </a:r>
            <a:br>
              <a:rPr lang="en-US" sz="3000" dirty="0" smtClean="0"/>
            </a:br>
            <a:endParaRPr lang="en-US" sz="3000" dirty="0"/>
          </a:p>
        </p:txBody>
      </p:sp>
    </p:spTree>
    <p:extLst>
      <p:ext uri="{BB962C8B-B14F-4D97-AF65-F5344CB8AC3E}">
        <p14:creationId xmlns:p14="http://schemas.microsoft.com/office/powerpoint/2010/main" val="3028374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Vade-mecum en pratique</a:t>
            </a:r>
            <a:endParaRPr lang="fr-BE" dirty="0"/>
          </a:p>
        </p:txBody>
      </p:sp>
      <p:sp>
        <p:nvSpPr>
          <p:cNvPr id="3" name="Espace réservé du texte 2"/>
          <p:cNvSpPr>
            <a:spLocks noGrp="1"/>
          </p:cNvSpPr>
          <p:nvPr>
            <p:ph type="body" idx="1"/>
          </p:nvPr>
        </p:nvSpPr>
        <p:spPr>
          <a:xfrm>
            <a:off x="1723804" y="1114767"/>
            <a:ext cx="3126492" cy="3046618"/>
          </a:xfrm>
        </p:spPr>
        <p:txBody>
          <a:bodyPr/>
          <a:lstStyle/>
          <a:p>
            <a:r>
              <a:rPr lang="fr-FR" i="1" dirty="0"/>
              <a:t>j</a:t>
            </a:r>
            <a:r>
              <a:rPr lang="fr-FR" i="1" dirty="0" smtClean="0"/>
              <a:t>e suis un technicien et...</a:t>
            </a:r>
          </a:p>
          <a:p>
            <a:r>
              <a:rPr lang="fr-FR" i="1" dirty="0"/>
              <a:t>j</a:t>
            </a:r>
            <a:r>
              <a:rPr lang="fr-FR" i="1" dirty="0" smtClean="0"/>
              <a:t>e souhaite</a:t>
            </a:r>
            <a:r>
              <a:rPr lang="fr-BE" i="1" dirty="0" smtClean="0"/>
              <a:t> </a:t>
            </a:r>
            <a:r>
              <a:rPr lang="fr-BE" i="1" dirty="0"/>
              <a:t>proposer des solutions opérationnelles pour intégrer </a:t>
            </a:r>
            <a:r>
              <a:rPr lang="fr-BE" i="1" dirty="0" smtClean="0"/>
              <a:t>la </a:t>
            </a:r>
            <a:r>
              <a:rPr lang="fr-BE" i="1" dirty="0" err="1" smtClean="0"/>
              <a:t>TVBu</a:t>
            </a:r>
            <a:r>
              <a:rPr lang="fr-BE" i="1" dirty="0" smtClean="0"/>
              <a:t> à un projet</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6" name="Image 5"/>
          <p:cNvPicPr>
            <a:picLocks noChangeAspect="1"/>
          </p:cNvPicPr>
          <p:nvPr/>
        </p:nvPicPr>
        <p:blipFill rotWithShape="1">
          <a:blip r:embed="rId3"/>
          <a:srcRect l="27074" t="37652" r="42448" b="27155"/>
          <a:stretch/>
        </p:blipFill>
        <p:spPr>
          <a:xfrm>
            <a:off x="392397" y="1114767"/>
            <a:ext cx="1331407" cy="1024932"/>
          </a:xfrm>
          <a:prstGeom prst="rect">
            <a:avLst/>
          </a:prstGeom>
        </p:spPr>
      </p:pic>
      <p:pic>
        <p:nvPicPr>
          <p:cNvPr id="12" name="Image 11"/>
          <p:cNvPicPr>
            <a:picLocks noChangeAspect="1"/>
          </p:cNvPicPr>
          <p:nvPr/>
        </p:nvPicPr>
        <p:blipFill>
          <a:blip r:embed="rId4" cstate="print">
            <a:clrChange>
              <a:clrFrom>
                <a:srgbClr val="00BCD2"/>
              </a:clrFrom>
              <a:clrTo>
                <a:srgbClr val="00BCD2">
                  <a:alpha val="0"/>
                </a:srgbClr>
              </a:clrTo>
            </a:clrChange>
            <a:extLst>
              <a:ext uri="{28A0092B-C50C-407E-A947-70E740481C1C}">
                <a14:useLocalDpi xmlns:a14="http://schemas.microsoft.com/office/drawing/2010/main" val="0"/>
              </a:ext>
            </a:extLst>
          </a:blip>
          <a:stretch>
            <a:fillRect/>
          </a:stretch>
        </p:blipFill>
        <p:spPr>
          <a:xfrm>
            <a:off x="1991924" y="3512111"/>
            <a:ext cx="2349412" cy="1363148"/>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10" name="Imag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9456" y="562511"/>
            <a:ext cx="7630886" cy="4578532"/>
          </a:xfrm>
          <a:prstGeom prst="rect">
            <a:avLst/>
          </a:prstGeom>
        </p:spPr>
      </p:pic>
    </p:spTree>
    <p:extLst>
      <p:ext uri="{BB962C8B-B14F-4D97-AF65-F5344CB8AC3E}">
        <p14:creationId xmlns:p14="http://schemas.microsoft.com/office/powerpoint/2010/main" val="3753711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739273" y="1035201"/>
            <a:ext cx="2465147" cy="1217817"/>
          </a:xfrm>
        </p:spPr>
        <p:txBody>
          <a:bodyPr/>
          <a:lstStyle/>
          <a:p>
            <a:r>
              <a:rPr lang="fr-FR" i="1" dirty="0" smtClean="0"/>
              <a:t>Comment le Vade-mecum peut-il m’aider ?</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6" name="Image 5"/>
          <p:cNvPicPr>
            <a:picLocks noChangeAspect="1"/>
          </p:cNvPicPr>
          <p:nvPr/>
        </p:nvPicPr>
        <p:blipFill rotWithShape="1">
          <a:blip r:embed="rId2"/>
          <a:srcRect l="27074" t="37652" r="42448" b="27155"/>
          <a:stretch/>
        </p:blipFill>
        <p:spPr>
          <a:xfrm>
            <a:off x="361127" y="1060102"/>
            <a:ext cx="1331407" cy="1024932"/>
          </a:xfrm>
          <a:prstGeom prst="rect">
            <a:avLst/>
          </a:prstGeom>
        </p:spPr>
      </p:pic>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189" y="1035201"/>
            <a:ext cx="6870195" cy="4605861"/>
          </a:xfrm>
          <a:prstGeom prst="roundRect">
            <a:avLst/>
          </a:prstGeom>
          <a:ln>
            <a:noFill/>
          </a:ln>
          <a:effectLst>
            <a:softEdge rad="31750"/>
          </a:effectLst>
        </p:spPr>
      </p:pic>
    </p:spTree>
    <p:extLst>
      <p:ext uri="{BB962C8B-B14F-4D97-AF65-F5344CB8AC3E}">
        <p14:creationId xmlns:p14="http://schemas.microsoft.com/office/powerpoint/2010/main" val="2816734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825869" y="1021927"/>
            <a:ext cx="3701905" cy="1217817"/>
          </a:xfrm>
        </p:spPr>
        <p:txBody>
          <a:bodyPr/>
          <a:lstStyle/>
          <a:p>
            <a:r>
              <a:rPr lang="fr-FR" i="1" dirty="0" smtClean="0"/>
              <a:t>Comment le </a:t>
            </a:r>
            <a:r>
              <a:rPr lang="fr-FR" i="1" dirty="0" err="1" smtClean="0"/>
              <a:t>Vademecum</a:t>
            </a:r>
            <a:r>
              <a:rPr lang="fr-FR" i="1" dirty="0" smtClean="0"/>
              <a:t> peut-il m’aider ?</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6" name="Image 5"/>
          <p:cNvPicPr>
            <a:picLocks noChangeAspect="1"/>
          </p:cNvPicPr>
          <p:nvPr/>
        </p:nvPicPr>
        <p:blipFill rotWithShape="1">
          <a:blip r:embed="rId2"/>
          <a:srcRect l="27074" t="37652" r="42448" b="27155"/>
          <a:stretch/>
        </p:blipFill>
        <p:spPr>
          <a:xfrm>
            <a:off x="429635" y="1032295"/>
            <a:ext cx="1331407" cy="1024932"/>
          </a:xfrm>
          <a:prstGeom prst="rect">
            <a:avLst/>
          </a:prstGeom>
        </p:spPr>
      </p:pic>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951" y="2563746"/>
            <a:ext cx="2321169" cy="1218614"/>
          </a:xfrm>
          <a:prstGeom prst="rect">
            <a:avLst/>
          </a:prstGeom>
        </p:spPr>
      </p:pic>
      <p:sp>
        <p:nvSpPr>
          <p:cNvPr id="46" name="Espace réservé du texte 4"/>
          <p:cNvSpPr txBox="1">
            <a:spLocks/>
          </p:cNvSpPr>
          <p:nvPr/>
        </p:nvSpPr>
        <p:spPr>
          <a:xfrm>
            <a:off x="508462" y="2303776"/>
            <a:ext cx="4586051" cy="14591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smtClean="0"/>
              <a:t>Des considérations générales</a:t>
            </a:r>
          </a:p>
          <a:p>
            <a:endParaRPr lang="fr-FR" dirty="0" smtClean="0"/>
          </a:p>
          <a:p>
            <a:r>
              <a:rPr lang="fr-FR" dirty="0" smtClean="0"/>
              <a:t>	</a:t>
            </a:r>
          </a:p>
          <a:p>
            <a:endParaRPr lang="fr-FR" dirty="0" smtClean="0"/>
          </a:p>
        </p:txBody>
      </p:sp>
      <p:sp>
        <p:nvSpPr>
          <p:cNvPr id="47" name="ZoneTexte 46"/>
          <p:cNvSpPr txBox="1"/>
          <p:nvPr/>
        </p:nvSpPr>
        <p:spPr>
          <a:xfrm>
            <a:off x="4240836" y="2760890"/>
            <a:ext cx="1751268" cy="369332"/>
          </a:xfrm>
          <a:prstGeom prst="rect">
            <a:avLst/>
          </a:prstGeom>
          <a:noFill/>
        </p:spPr>
        <p:txBody>
          <a:bodyPr wrap="square" rtlCol="0">
            <a:spAutoFit/>
          </a:bodyPr>
          <a:lstStyle/>
          <a:p>
            <a:r>
              <a:rPr lang="fr-FR" dirty="0" smtClean="0">
                <a:solidFill>
                  <a:schemeClr val="tx1">
                    <a:lumMod val="65000"/>
                    <a:lumOff val="35000"/>
                  </a:schemeClr>
                </a:solidFill>
              </a:rPr>
              <a:t>Pour connaître</a:t>
            </a:r>
            <a:endParaRPr lang="fr-BE" dirty="0">
              <a:solidFill>
                <a:schemeClr val="tx1">
                  <a:lumMod val="65000"/>
                  <a:lumOff val="35000"/>
                </a:schemeClr>
              </a:solidFill>
            </a:endParaRPr>
          </a:p>
        </p:txBody>
      </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281" y="4059451"/>
            <a:ext cx="2321169" cy="1218614"/>
          </a:xfrm>
          <a:prstGeom prst="rect">
            <a:avLst/>
          </a:prstGeom>
        </p:spPr>
      </p:pic>
      <p:sp>
        <p:nvSpPr>
          <p:cNvPr id="49" name="ZoneTexte 48"/>
          <p:cNvSpPr txBox="1"/>
          <p:nvPr/>
        </p:nvSpPr>
        <p:spPr>
          <a:xfrm>
            <a:off x="9505841" y="4229353"/>
            <a:ext cx="1751268" cy="369332"/>
          </a:xfrm>
          <a:prstGeom prst="rect">
            <a:avLst/>
          </a:prstGeom>
          <a:noFill/>
        </p:spPr>
        <p:txBody>
          <a:bodyPr wrap="square" rtlCol="0">
            <a:spAutoFit/>
          </a:bodyPr>
          <a:lstStyle/>
          <a:p>
            <a:r>
              <a:rPr lang="fr-FR" dirty="0" smtClean="0">
                <a:solidFill>
                  <a:schemeClr val="tx1">
                    <a:lumMod val="65000"/>
                    <a:lumOff val="35000"/>
                  </a:schemeClr>
                </a:solidFill>
              </a:rPr>
              <a:t>Pour appliquer</a:t>
            </a:r>
            <a:endParaRPr lang="fr-BE" dirty="0">
              <a:solidFill>
                <a:schemeClr val="tx1">
                  <a:lumMod val="65000"/>
                  <a:lumOff val="35000"/>
                </a:schemeClr>
              </a:solidFill>
            </a:endParaRPr>
          </a:p>
        </p:txBody>
      </p:sp>
      <p:pic>
        <p:nvPicPr>
          <p:cNvPr id="50" name="Imag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605" y="4325299"/>
            <a:ext cx="2321169" cy="1218614"/>
          </a:xfrm>
          <a:prstGeom prst="rect">
            <a:avLst/>
          </a:prstGeom>
        </p:spPr>
      </p:pic>
      <p:sp>
        <p:nvSpPr>
          <p:cNvPr id="51" name="ZoneTexte 50"/>
          <p:cNvSpPr txBox="1"/>
          <p:nvPr/>
        </p:nvSpPr>
        <p:spPr>
          <a:xfrm>
            <a:off x="3449934" y="4591091"/>
            <a:ext cx="1962284" cy="369332"/>
          </a:xfrm>
          <a:prstGeom prst="rect">
            <a:avLst/>
          </a:prstGeom>
          <a:noFill/>
        </p:spPr>
        <p:txBody>
          <a:bodyPr wrap="square" rtlCol="0">
            <a:spAutoFit/>
          </a:bodyPr>
          <a:lstStyle/>
          <a:p>
            <a:r>
              <a:rPr lang="fr-FR" dirty="0" smtClean="0">
                <a:solidFill>
                  <a:schemeClr val="tx1">
                    <a:lumMod val="65000"/>
                    <a:lumOff val="35000"/>
                  </a:schemeClr>
                </a:solidFill>
              </a:rPr>
              <a:t>Pour approfondir</a:t>
            </a:r>
            <a:endParaRPr lang="fr-BE" dirty="0">
              <a:solidFill>
                <a:schemeClr val="tx1">
                  <a:lumMod val="65000"/>
                  <a:lumOff val="35000"/>
                </a:schemeClr>
              </a:solidFill>
            </a:endParaRPr>
          </a:p>
        </p:txBody>
      </p:sp>
      <p:sp>
        <p:nvSpPr>
          <p:cNvPr id="52" name="Rectangle 51"/>
          <p:cNvSpPr/>
          <p:nvPr/>
        </p:nvSpPr>
        <p:spPr>
          <a:xfrm>
            <a:off x="5752376" y="3657793"/>
            <a:ext cx="4788490" cy="461665"/>
          </a:xfrm>
          <a:prstGeom prst="rect">
            <a:avLst/>
          </a:prstGeom>
        </p:spPr>
        <p:txBody>
          <a:bodyPr wrap="none">
            <a:spAutoFit/>
          </a:bodyPr>
          <a:lstStyle/>
          <a:p>
            <a:r>
              <a:rPr lang="fr-FR" sz="2400" dirty="0" smtClean="0">
                <a:solidFill>
                  <a:schemeClr val="tx1">
                    <a:lumMod val="65000"/>
                    <a:lumOff val="35000"/>
                  </a:schemeClr>
                </a:solidFill>
                <a:latin typeface="Arial" panose="020B0604020202020204" pitchFamily="34" charset="0"/>
                <a:cs typeface="Arial" panose="020B0604020202020204" pitchFamily="34" charset="0"/>
              </a:rPr>
              <a:t>Des méthodes et des </a:t>
            </a:r>
            <a:r>
              <a:rPr lang="fr-FR" sz="2400" dirty="0">
                <a:solidFill>
                  <a:schemeClr val="tx1">
                    <a:lumMod val="65000"/>
                    <a:lumOff val="35000"/>
                  </a:schemeClr>
                </a:solidFill>
                <a:latin typeface="Arial" panose="020B0604020202020204" pitchFamily="34" charset="0"/>
                <a:cs typeface="Arial" panose="020B0604020202020204" pitchFamily="34" charset="0"/>
              </a:rPr>
              <a:t>fiches outils</a:t>
            </a:r>
          </a:p>
        </p:txBody>
      </p:sp>
      <p:sp>
        <p:nvSpPr>
          <p:cNvPr id="53" name="Rectangle 52"/>
          <p:cNvSpPr/>
          <p:nvPr/>
        </p:nvSpPr>
        <p:spPr>
          <a:xfrm>
            <a:off x="733201" y="3981881"/>
            <a:ext cx="3336170"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Des annexes pratiques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867" y="62898"/>
            <a:ext cx="4683846" cy="3140106"/>
          </a:xfrm>
          <a:prstGeom prst="roundRect">
            <a:avLst/>
          </a:prstGeom>
          <a:ln>
            <a:noFill/>
          </a:ln>
          <a:effectLst>
            <a:softEdge rad="31750"/>
          </a:effectLst>
        </p:spPr>
      </p:pic>
      <p:sp>
        <p:nvSpPr>
          <p:cNvPr id="5" name="Rectangle 4"/>
          <p:cNvSpPr/>
          <p:nvPr/>
        </p:nvSpPr>
        <p:spPr>
          <a:xfrm>
            <a:off x="1738284" y="3415958"/>
            <a:ext cx="1705916" cy="461665"/>
          </a:xfrm>
          <a:prstGeom prst="rect">
            <a:avLst/>
          </a:prstGeom>
        </p:spPr>
        <p:txBody>
          <a:bodyPr wrap="none">
            <a:spAutoFit/>
          </a:bodyPr>
          <a:lstStyle/>
          <a:p>
            <a:r>
              <a:rPr lang="fr-FR" sz="2400" dirty="0">
                <a:solidFill>
                  <a:schemeClr val="tx1">
                    <a:lumMod val="65000"/>
                    <a:lumOff val="35000"/>
                  </a:schemeClr>
                </a:solidFill>
              </a:rPr>
              <a:t>Mais aussi...</a:t>
            </a:r>
          </a:p>
        </p:txBody>
      </p:sp>
    </p:spTree>
    <p:extLst>
      <p:ext uri="{BB962C8B-B14F-4D97-AF65-F5344CB8AC3E}">
        <p14:creationId xmlns:p14="http://schemas.microsoft.com/office/powerpoint/2010/main" val="30646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657580" y="1025419"/>
            <a:ext cx="3205025" cy="1217817"/>
          </a:xfrm>
        </p:spPr>
        <p:txBody>
          <a:bodyPr/>
          <a:lstStyle/>
          <a:p>
            <a:r>
              <a:rPr lang="fr-FR" i="1" dirty="0" smtClean="0"/>
              <a:t>Qui sont les acteurs ?</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sp>
        <p:nvSpPr>
          <p:cNvPr id="10" name="Rectangle 9"/>
          <p:cNvSpPr/>
          <p:nvPr/>
        </p:nvSpPr>
        <p:spPr>
          <a:xfrm>
            <a:off x="1281092" y="3478004"/>
            <a:ext cx="3581513" cy="646331"/>
          </a:xfrm>
          <a:prstGeom prst="rect">
            <a:avLst/>
          </a:prstGeom>
        </p:spPr>
        <p:txBody>
          <a:bodyPr wrap="square">
            <a:spAutoFit/>
          </a:bodyPr>
          <a:lstStyle/>
          <a:p>
            <a:pPr algn="ctr"/>
            <a:r>
              <a:rPr lang="fr-BE" b="1" dirty="0" smtClean="0">
                <a:solidFill>
                  <a:schemeClr val="tx1">
                    <a:lumMod val="65000"/>
                    <a:lumOff val="35000"/>
                  </a:schemeClr>
                </a:solidFill>
                <a:latin typeface="Agency FB" panose="020B0503020202020204" pitchFamily="34" charset="0"/>
              </a:rPr>
              <a:t>Pluridisciplinarité, approche globale, acteurs </a:t>
            </a:r>
            <a:r>
              <a:rPr lang="fr-BE" b="1" dirty="0" err="1" smtClean="0">
                <a:solidFill>
                  <a:schemeClr val="tx1">
                    <a:lumMod val="65000"/>
                    <a:lumOff val="35000"/>
                  </a:schemeClr>
                </a:solidFill>
                <a:latin typeface="Agency FB" panose="020B0503020202020204" pitchFamily="34" charset="0"/>
              </a:rPr>
              <a:t>TVBu</a:t>
            </a:r>
            <a:r>
              <a:rPr lang="fr-BE" b="1" dirty="0" smtClean="0">
                <a:solidFill>
                  <a:schemeClr val="tx1">
                    <a:lumMod val="65000"/>
                    <a:lumOff val="35000"/>
                  </a:schemeClr>
                </a:solidFill>
                <a:latin typeface="Agency FB" panose="020B0503020202020204" pitchFamily="34" charset="0"/>
              </a:rPr>
              <a:t>?</a:t>
            </a:r>
          </a:p>
        </p:txBody>
      </p:sp>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694" y="4326498"/>
            <a:ext cx="2321169" cy="1218614"/>
          </a:xfrm>
          <a:prstGeom prst="rect">
            <a:avLst/>
          </a:prstGeom>
        </p:spPr>
      </p:pic>
      <p:sp>
        <p:nvSpPr>
          <p:cNvPr id="26" name="ZoneTexte 25"/>
          <p:cNvSpPr txBox="1"/>
          <p:nvPr/>
        </p:nvSpPr>
        <p:spPr>
          <a:xfrm>
            <a:off x="2445812" y="4566473"/>
            <a:ext cx="1751268" cy="369332"/>
          </a:xfrm>
          <a:prstGeom prst="rect">
            <a:avLst/>
          </a:prstGeom>
          <a:noFill/>
        </p:spPr>
        <p:txBody>
          <a:bodyPr wrap="square" rtlCol="0">
            <a:spAutoFit/>
          </a:bodyPr>
          <a:lstStyle/>
          <a:p>
            <a:r>
              <a:rPr lang="fr-FR" dirty="0" smtClean="0">
                <a:solidFill>
                  <a:schemeClr val="tx1">
                    <a:lumMod val="65000"/>
                    <a:lumOff val="35000"/>
                  </a:schemeClr>
                </a:solidFill>
              </a:rPr>
              <a:t>Pour</a:t>
            </a:r>
            <a:r>
              <a:rPr lang="fr-FR" dirty="0" smtClean="0"/>
              <a:t> </a:t>
            </a:r>
            <a:r>
              <a:rPr lang="fr-FR" dirty="0" smtClean="0">
                <a:solidFill>
                  <a:schemeClr val="tx1">
                    <a:lumMod val="65000"/>
                    <a:lumOff val="35000"/>
                  </a:schemeClr>
                </a:solidFill>
              </a:rPr>
              <a:t>appliquer</a:t>
            </a:r>
            <a:endParaRPr lang="fr-BE" dirty="0">
              <a:solidFill>
                <a:schemeClr val="tx1">
                  <a:lumMod val="65000"/>
                  <a:lumOff val="35000"/>
                </a:schemeClr>
              </a:solidFill>
            </a:endParaRPr>
          </a:p>
        </p:txBody>
      </p:sp>
      <p:pic>
        <p:nvPicPr>
          <p:cNvPr id="27" name="Image 2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0449" y="62898"/>
            <a:ext cx="2656263" cy="1780790"/>
          </a:xfrm>
          <a:prstGeom prst="roundRect">
            <a:avLst/>
          </a:prstGeom>
          <a:ln>
            <a:noFill/>
          </a:ln>
          <a:effectLst>
            <a:softEdge rad="31750"/>
          </a:effectLst>
        </p:spPr>
      </p:pic>
      <p:pic>
        <p:nvPicPr>
          <p:cNvPr id="14" name="Image 13"/>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3941" y="1523787"/>
            <a:ext cx="3118528" cy="2069239"/>
          </a:xfrm>
          <a:prstGeom prst="rect">
            <a:avLst/>
          </a:prstGeom>
        </p:spPr>
      </p:pic>
      <p:pic>
        <p:nvPicPr>
          <p:cNvPr id="18" name="Image 17"/>
          <p:cNvPicPr/>
          <p:nvPr/>
        </p:nvPicPr>
        <p:blipFill>
          <a:blip r:embed="rId8" cstate="print">
            <a:extLst>
              <a:ext uri="{28A0092B-C50C-407E-A947-70E740481C1C}">
                <a14:useLocalDpi xmlns:a14="http://schemas.microsoft.com/office/drawing/2010/main" val="0"/>
              </a:ext>
            </a:extLst>
          </a:blip>
          <a:stretch>
            <a:fillRect/>
          </a:stretch>
        </p:blipFill>
        <p:spPr>
          <a:xfrm>
            <a:off x="4834558" y="1849823"/>
            <a:ext cx="4681956" cy="3310615"/>
          </a:xfrm>
          <a:prstGeom prst="rect">
            <a:avLst/>
          </a:prstGeom>
        </p:spPr>
      </p:pic>
    </p:spTree>
    <p:extLst>
      <p:ext uri="{BB962C8B-B14F-4D97-AF65-F5344CB8AC3E}">
        <p14:creationId xmlns:p14="http://schemas.microsoft.com/office/powerpoint/2010/main" val="43379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6" presetClass="emph" presetSubtype="0" accel="100000" fill="hold" nodeType="withEffect">
                                  <p:stCondLst>
                                    <p:cond delay="0"/>
                                  </p:stCondLst>
                                  <p:childTnLst>
                                    <p:animScale>
                                      <p:cBhvr>
                                        <p:cTn id="18" dur="3000" fill="hold"/>
                                        <p:tgtEl>
                                          <p:spTgt spid="1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657580" y="1025419"/>
            <a:ext cx="3205025" cy="1217817"/>
          </a:xfrm>
        </p:spPr>
        <p:txBody>
          <a:bodyPr/>
          <a:lstStyle/>
          <a:p>
            <a:r>
              <a:rPr lang="fr-FR" i="1" dirty="0" smtClean="0"/>
              <a:t>Qui sont les acteurs ?</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558" y="4326498"/>
            <a:ext cx="2321169" cy="1218614"/>
          </a:xfrm>
          <a:prstGeom prst="rect">
            <a:avLst/>
          </a:prstGeom>
        </p:spPr>
      </p:pic>
      <p:sp>
        <p:nvSpPr>
          <p:cNvPr id="26" name="ZoneTexte 25"/>
          <p:cNvSpPr txBox="1"/>
          <p:nvPr/>
        </p:nvSpPr>
        <p:spPr>
          <a:xfrm>
            <a:off x="2390676" y="4566473"/>
            <a:ext cx="1751268" cy="369332"/>
          </a:xfrm>
          <a:prstGeom prst="rect">
            <a:avLst/>
          </a:prstGeom>
          <a:noFill/>
        </p:spPr>
        <p:txBody>
          <a:bodyPr wrap="square" rtlCol="0">
            <a:spAutoFit/>
          </a:bodyPr>
          <a:lstStyle/>
          <a:p>
            <a:r>
              <a:rPr lang="fr-FR" dirty="0" smtClean="0">
                <a:solidFill>
                  <a:schemeClr val="tx1">
                    <a:lumMod val="65000"/>
                    <a:lumOff val="35000"/>
                  </a:schemeClr>
                </a:solidFill>
              </a:rPr>
              <a:t>Pour</a:t>
            </a:r>
            <a:r>
              <a:rPr lang="fr-FR" dirty="0" smtClean="0"/>
              <a:t> </a:t>
            </a:r>
            <a:r>
              <a:rPr lang="fr-FR" dirty="0" smtClean="0">
                <a:solidFill>
                  <a:schemeClr val="tx1">
                    <a:lumMod val="65000"/>
                    <a:lumOff val="35000"/>
                  </a:schemeClr>
                </a:solidFill>
              </a:rPr>
              <a:t>connaitre</a:t>
            </a:r>
            <a:endParaRPr lang="fr-BE" dirty="0">
              <a:solidFill>
                <a:schemeClr val="tx1">
                  <a:lumMod val="65000"/>
                  <a:lumOff val="35000"/>
                </a:schemeClr>
              </a:solidFill>
            </a:endParaRPr>
          </a:p>
        </p:txBody>
      </p:sp>
      <p:pic>
        <p:nvPicPr>
          <p:cNvPr id="27" name="Image 2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0449" y="62898"/>
            <a:ext cx="2656263" cy="1780790"/>
          </a:xfrm>
          <a:prstGeom prst="roundRect">
            <a:avLst/>
          </a:prstGeom>
          <a:ln>
            <a:noFill/>
          </a:ln>
          <a:effectLst>
            <a:softEdge rad="31750"/>
          </a:effectLst>
        </p:spPr>
      </p:pic>
      <p:sp>
        <p:nvSpPr>
          <p:cNvPr id="14" name="Espace réservé du texte 2"/>
          <p:cNvSpPr txBox="1">
            <a:spLocks/>
          </p:cNvSpPr>
          <p:nvPr/>
        </p:nvSpPr>
        <p:spPr>
          <a:xfrm>
            <a:off x="4463586" y="1335861"/>
            <a:ext cx="5069694"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u</a:t>
            </a:r>
            <a:r>
              <a:rPr lang="fr-FR" dirty="0" smtClean="0"/>
              <a:t>tilisant des termes différents mais qui veulent dirent la même chose...</a:t>
            </a:r>
            <a:endParaRPr lang="fr-BE" dirty="0"/>
          </a:p>
        </p:txBody>
      </p:sp>
      <p:sp>
        <p:nvSpPr>
          <p:cNvPr id="15" name="Espace réservé du texte 2"/>
          <p:cNvSpPr txBox="1">
            <a:spLocks/>
          </p:cNvSpPr>
          <p:nvPr/>
        </p:nvSpPr>
        <p:spPr>
          <a:xfrm>
            <a:off x="1657580" y="1025419"/>
            <a:ext cx="3205025"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i="1" smtClean="0"/>
              <a:t>Qui sont les acteurs ?</a:t>
            </a:r>
            <a:endParaRPr lang="fr-BE" i="1" dirty="0"/>
          </a:p>
        </p:txBody>
      </p:sp>
      <p:pic>
        <p:nvPicPr>
          <p:cNvPr id="17" name="Image 1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18" name="Image 17"/>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4308" y="1557278"/>
            <a:ext cx="3118528" cy="2069239"/>
          </a:xfrm>
          <a:prstGeom prst="rect">
            <a:avLst/>
          </a:prstGeom>
        </p:spPr>
      </p:pic>
      <p:sp>
        <p:nvSpPr>
          <p:cNvPr id="19" name="Rectangle 18"/>
          <p:cNvSpPr/>
          <p:nvPr/>
        </p:nvSpPr>
        <p:spPr>
          <a:xfrm>
            <a:off x="1281092" y="3478004"/>
            <a:ext cx="3581513" cy="646331"/>
          </a:xfrm>
          <a:prstGeom prst="rect">
            <a:avLst/>
          </a:prstGeom>
        </p:spPr>
        <p:txBody>
          <a:bodyPr wrap="square">
            <a:spAutoFit/>
          </a:bodyPr>
          <a:lstStyle/>
          <a:p>
            <a:pPr algn="ctr"/>
            <a:r>
              <a:rPr lang="fr-BE" b="1" dirty="0" smtClean="0">
                <a:solidFill>
                  <a:schemeClr val="tx1">
                    <a:lumMod val="65000"/>
                    <a:lumOff val="35000"/>
                  </a:schemeClr>
                </a:solidFill>
                <a:latin typeface="Agency FB" panose="020B0503020202020204" pitchFamily="34" charset="0"/>
              </a:rPr>
              <a:t>Pluridisciplinarité, approche globale, acteurs </a:t>
            </a:r>
            <a:r>
              <a:rPr lang="fr-BE" b="1" dirty="0" err="1" smtClean="0">
                <a:solidFill>
                  <a:schemeClr val="tx1">
                    <a:lumMod val="65000"/>
                    <a:lumOff val="35000"/>
                  </a:schemeClr>
                </a:solidFill>
                <a:latin typeface="Agency FB" panose="020B0503020202020204" pitchFamily="34" charset="0"/>
              </a:rPr>
              <a:t>TVBu</a:t>
            </a:r>
            <a:r>
              <a:rPr lang="fr-BE" b="1" dirty="0" smtClean="0">
                <a:solidFill>
                  <a:schemeClr val="tx1">
                    <a:lumMod val="65000"/>
                    <a:lumOff val="35000"/>
                  </a:schemeClr>
                </a:solidFill>
                <a:latin typeface="Agency FB" panose="020B0503020202020204" pitchFamily="34" charset="0"/>
              </a:rPr>
              <a:t>?</a:t>
            </a:r>
          </a:p>
        </p:txBody>
      </p:sp>
      <p:graphicFrame>
        <p:nvGraphicFramePr>
          <p:cNvPr id="6" name="Tableau 5"/>
          <p:cNvGraphicFramePr>
            <a:graphicFrameLocks noGrp="1"/>
          </p:cNvGraphicFramePr>
          <p:nvPr>
            <p:extLst>
              <p:ext uri="{D42A27DB-BD31-4B8C-83A1-F6EECF244321}">
                <p14:modId xmlns:p14="http://schemas.microsoft.com/office/powerpoint/2010/main" val="3909622979"/>
              </p:ext>
            </p:extLst>
          </p:nvPr>
        </p:nvGraphicFramePr>
        <p:xfrm>
          <a:off x="4789346" y="2442642"/>
          <a:ext cx="5278992" cy="2513857"/>
        </p:xfrm>
        <a:graphic>
          <a:graphicData uri="http://schemas.openxmlformats.org/drawingml/2006/table">
            <a:tbl>
              <a:tblPr firstRow="1" firstCol="1" bandRow="1">
                <a:tableStyleId>{3C2FFA5D-87B4-456A-9821-1D502468CF0F}</a:tableStyleId>
              </a:tblPr>
              <a:tblGrid>
                <a:gridCol w="1759664">
                  <a:extLst>
                    <a:ext uri="{9D8B030D-6E8A-4147-A177-3AD203B41FA5}">
                      <a16:colId xmlns:a16="http://schemas.microsoft.com/office/drawing/2014/main" val="3921239243"/>
                    </a:ext>
                  </a:extLst>
                </a:gridCol>
                <a:gridCol w="1759664">
                  <a:extLst>
                    <a:ext uri="{9D8B030D-6E8A-4147-A177-3AD203B41FA5}">
                      <a16:colId xmlns:a16="http://schemas.microsoft.com/office/drawing/2014/main" val="3342596622"/>
                    </a:ext>
                  </a:extLst>
                </a:gridCol>
                <a:gridCol w="1759664">
                  <a:extLst>
                    <a:ext uri="{9D8B030D-6E8A-4147-A177-3AD203B41FA5}">
                      <a16:colId xmlns:a16="http://schemas.microsoft.com/office/drawing/2014/main" val="1968256032"/>
                    </a:ext>
                  </a:extLst>
                </a:gridCol>
              </a:tblGrid>
              <a:tr h="215955">
                <a:tc>
                  <a:txBody>
                    <a:bodyPr/>
                    <a:lstStyle/>
                    <a:p>
                      <a:pPr algn="l">
                        <a:lnSpc>
                          <a:spcPct val="107000"/>
                        </a:lnSpc>
                        <a:spcAft>
                          <a:spcPts val="0"/>
                        </a:spcAft>
                      </a:pPr>
                      <a:r>
                        <a:rPr lang="fr-FR" sz="800" dirty="0">
                          <a:solidFill>
                            <a:schemeClr val="bg1"/>
                          </a:solidFill>
                          <a:effectLst/>
                        </a:rPr>
                        <a:t>Notion - Versant wallon</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l">
                        <a:lnSpc>
                          <a:spcPct val="107000"/>
                        </a:lnSpc>
                        <a:spcAft>
                          <a:spcPts val="0"/>
                        </a:spcAft>
                      </a:pPr>
                      <a:r>
                        <a:rPr lang="fr-FR" sz="800" dirty="0">
                          <a:solidFill>
                            <a:schemeClr val="bg1"/>
                          </a:solidFill>
                          <a:effectLst/>
                        </a:rPr>
                        <a:t>Notion - Versant français</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l">
                        <a:lnSpc>
                          <a:spcPct val="107000"/>
                        </a:lnSpc>
                        <a:spcAft>
                          <a:spcPts val="0"/>
                        </a:spcAft>
                      </a:pPr>
                      <a:r>
                        <a:rPr lang="fr-FR" sz="800" dirty="0">
                          <a:solidFill>
                            <a:schemeClr val="bg1"/>
                          </a:solidFill>
                          <a:effectLst/>
                        </a:rPr>
                        <a:t>Notion utilisée pour le projet </a:t>
                      </a:r>
                      <a:r>
                        <a:rPr lang="fr-FR" sz="800" dirty="0" err="1">
                          <a:solidFill>
                            <a:schemeClr val="bg1"/>
                          </a:solidFill>
                          <a:effectLst/>
                        </a:rPr>
                        <a:t>TVBuONAIR</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563470105"/>
                  </a:ext>
                </a:extLst>
              </a:tr>
              <a:tr h="166135">
                <a:tc>
                  <a:txBody>
                    <a:bodyPr/>
                    <a:lstStyle/>
                    <a:p>
                      <a:pPr>
                        <a:lnSpc>
                          <a:spcPct val="107000"/>
                        </a:lnSpc>
                        <a:spcAft>
                          <a:spcPts val="0"/>
                        </a:spcAft>
                      </a:pPr>
                      <a:r>
                        <a:rPr lang="fr-FR" sz="800" dirty="0">
                          <a:solidFill>
                            <a:schemeClr val="accent1">
                              <a:lumMod val="50000"/>
                            </a:schemeClr>
                          </a:solidFill>
                          <a:effectLst/>
                        </a:rPr>
                        <a:t>Structure écologique principale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Trame verte et bleue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Trame verte et bleue (urbaine)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291426571"/>
                  </a:ext>
                </a:extLst>
              </a:tr>
              <a:tr h="166135">
                <a:tc>
                  <a:txBody>
                    <a:bodyPr/>
                    <a:lstStyle/>
                    <a:p>
                      <a:pPr>
                        <a:lnSpc>
                          <a:spcPct val="107000"/>
                        </a:lnSpc>
                        <a:spcAft>
                          <a:spcPts val="0"/>
                        </a:spcAft>
                      </a:pPr>
                      <a:r>
                        <a:rPr lang="fr-FR" sz="800" dirty="0">
                          <a:solidFill>
                            <a:schemeClr val="accent1">
                              <a:lumMod val="50000"/>
                            </a:schemeClr>
                          </a:solidFill>
                          <a:effectLst/>
                        </a:rPr>
                        <a:t>Réseau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Continuité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Continuité écologique, réseau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08313089"/>
                  </a:ext>
                </a:extLst>
              </a:tr>
              <a:tr h="166135">
                <a:tc>
                  <a:txBody>
                    <a:bodyPr/>
                    <a:lstStyle/>
                    <a:p>
                      <a:pPr>
                        <a:lnSpc>
                          <a:spcPct val="107000"/>
                        </a:lnSpc>
                        <a:spcAft>
                          <a:spcPts val="0"/>
                        </a:spcAft>
                      </a:pPr>
                      <a:r>
                        <a:rPr lang="fr-FR" sz="800" dirty="0">
                          <a:solidFill>
                            <a:schemeClr val="accent1">
                              <a:lumMod val="50000"/>
                            </a:schemeClr>
                          </a:solidFill>
                          <a:effectLst/>
                        </a:rPr>
                        <a:t>Zone centrale, zone de noyau</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Réservoir de biodiversité, cœurs de biodiversité</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Réservoir de biodiversité</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589101932"/>
                  </a:ext>
                </a:extLst>
              </a:tr>
              <a:tr h="166135">
                <a:tc>
                  <a:txBody>
                    <a:bodyPr/>
                    <a:lstStyle/>
                    <a:p>
                      <a:pPr>
                        <a:lnSpc>
                          <a:spcPct val="107000"/>
                        </a:lnSpc>
                        <a:spcAft>
                          <a:spcPts val="0"/>
                        </a:spcAft>
                      </a:pPr>
                      <a:r>
                        <a:rPr lang="fr-FR" sz="800" dirty="0">
                          <a:solidFill>
                            <a:schemeClr val="accent1">
                              <a:lumMod val="50000"/>
                            </a:schemeClr>
                          </a:solidFill>
                          <a:effectLst/>
                        </a:rPr>
                        <a:t>Zone de corridor, zone de liaison, liaison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Corridor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Corridor écologique, liaison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23773207"/>
                  </a:ext>
                </a:extLst>
              </a:tr>
              <a:tr h="166135">
                <a:tc>
                  <a:txBody>
                    <a:bodyPr/>
                    <a:lstStyle/>
                    <a:p>
                      <a:pPr>
                        <a:lnSpc>
                          <a:spcPct val="107000"/>
                        </a:lnSpc>
                        <a:spcAft>
                          <a:spcPts val="0"/>
                        </a:spcAft>
                      </a:pPr>
                      <a:r>
                        <a:rPr lang="fr-FR" sz="800" dirty="0">
                          <a:solidFill>
                            <a:schemeClr val="accent1">
                              <a:lumMod val="50000"/>
                            </a:schemeClr>
                          </a:solidFill>
                          <a:effectLst/>
                        </a:rPr>
                        <a:t>Zone de développement (écologique), zone tampon</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Zone d’extension, zone tampon</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Zone tampon</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9944314"/>
                  </a:ext>
                </a:extLst>
              </a:tr>
              <a:tr h="251088">
                <a:tc>
                  <a:txBody>
                    <a:bodyPr/>
                    <a:lstStyle/>
                    <a:p>
                      <a:pPr>
                        <a:lnSpc>
                          <a:spcPct val="107000"/>
                        </a:lnSpc>
                        <a:spcAft>
                          <a:spcPts val="0"/>
                        </a:spcAft>
                      </a:pPr>
                      <a:r>
                        <a:rPr lang="fr-FR" sz="800">
                          <a:solidFill>
                            <a:schemeClr val="accent1">
                              <a:lumMod val="50000"/>
                            </a:schemeClr>
                          </a:solidFill>
                          <a:effectLst/>
                        </a:rPr>
                        <a:t>Milieux naturels caractéristiques, de grande valeur biologique</a:t>
                      </a:r>
                      <a:endParaRPr lang="fr-BE" sz="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Sous-trames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Sous-trames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219085521"/>
                  </a:ext>
                </a:extLst>
              </a:tr>
              <a:tr h="81182">
                <a:tc>
                  <a:txBody>
                    <a:bodyPr/>
                    <a:lstStyle/>
                    <a:p>
                      <a:pPr>
                        <a:lnSpc>
                          <a:spcPct val="107000"/>
                        </a:lnSpc>
                        <a:spcAft>
                          <a:spcPts val="0"/>
                        </a:spcAft>
                      </a:pPr>
                      <a:r>
                        <a:rPr lang="fr-FR" sz="800" dirty="0">
                          <a:solidFill>
                            <a:schemeClr val="accent1">
                              <a:lumMod val="50000"/>
                            </a:schemeClr>
                          </a:solidFill>
                          <a:effectLst/>
                        </a:rPr>
                        <a:t>Maillage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Maillage écologique</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Maillage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83408415"/>
                  </a:ext>
                </a:extLst>
              </a:tr>
              <a:tr h="251088">
                <a:tc>
                  <a:txBody>
                    <a:bodyPr/>
                    <a:lstStyle/>
                    <a:p>
                      <a:pPr>
                        <a:lnSpc>
                          <a:spcPct val="107000"/>
                        </a:lnSpc>
                        <a:spcAft>
                          <a:spcPts val="0"/>
                        </a:spcAft>
                      </a:pPr>
                      <a:r>
                        <a:rPr lang="fr-FR" sz="800" dirty="0">
                          <a:solidFill>
                            <a:schemeClr val="accent1">
                              <a:lumMod val="50000"/>
                            </a:schemeClr>
                          </a:solidFill>
                          <a:effectLst/>
                        </a:rPr>
                        <a:t>SGIB (Site de Grand Intérêt Biologique)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Zone naturelle d’intérêt écologique, faunistique et floristique</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 SGIB, Zone naturelle d’intérêt écologique, faunistique et floristique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662301941"/>
                  </a:ext>
                </a:extLst>
              </a:tr>
              <a:tr h="336041">
                <a:tc>
                  <a:txBody>
                    <a:bodyPr/>
                    <a:lstStyle/>
                    <a:p>
                      <a:pPr>
                        <a:lnSpc>
                          <a:spcPct val="107000"/>
                        </a:lnSpc>
                        <a:spcAft>
                          <a:spcPts val="0"/>
                        </a:spcAft>
                      </a:pPr>
                      <a:r>
                        <a:rPr lang="fr-FR" sz="800">
                          <a:solidFill>
                            <a:schemeClr val="accent1">
                              <a:lumMod val="50000"/>
                            </a:schemeClr>
                          </a:solidFill>
                          <a:effectLst/>
                        </a:rPr>
                        <a:t>Fragmentation des écosystèmes, morcellement des habitats</a:t>
                      </a:r>
                      <a:endParaRPr lang="fr-BE" sz="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Fragmentation écologique, fragmentation des écosystèmes, fragmentation des habitats</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Fragmentation écologique, fragmentation des habitats naturels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34760026"/>
                  </a:ext>
                </a:extLst>
              </a:tr>
            </a:tbl>
          </a:graphicData>
        </a:graphic>
      </p:graphicFrame>
    </p:spTree>
    <p:extLst>
      <p:ext uri="{BB962C8B-B14F-4D97-AF65-F5344CB8AC3E}">
        <p14:creationId xmlns:p14="http://schemas.microsoft.com/office/powerpoint/2010/main" val="38904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accel="100000" fill="hold" nodeType="withEffect">
                                  <p:stCondLst>
                                    <p:cond delay="0"/>
                                  </p:stCondLst>
                                  <p:childTnLst>
                                    <p:animScale>
                                      <p:cBhvr>
                                        <p:cTn id="16" dur="3000" fill="hold"/>
                                        <p:tgtEl>
                                          <p:spTgt spid="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843562" y="1046950"/>
            <a:ext cx="3824581" cy="1217817"/>
          </a:xfrm>
        </p:spPr>
        <p:txBody>
          <a:bodyPr/>
          <a:lstStyle/>
          <a:p>
            <a:r>
              <a:rPr lang="fr-FR" i="1" dirty="0" smtClean="0"/>
              <a:t>Où sont les connectivités écologiques existantes?</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sp>
        <p:nvSpPr>
          <p:cNvPr id="25" name="Espace réservé du texte 2"/>
          <p:cNvSpPr txBox="1">
            <a:spLocks/>
          </p:cNvSpPr>
          <p:nvPr/>
        </p:nvSpPr>
        <p:spPr>
          <a:xfrm>
            <a:off x="1244368" y="3697649"/>
            <a:ext cx="2477356"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smtClean="0"/>
              <a:t>COS29 : outil cartographique dynamique... disponible sur </a:t>
            </a:r>
            <a:r>
              <a:rPr lang="fr-FR" i="1" dirty="0" smtClean="0"/>
              <a:t>tvbuonair.eu</a:t>
            </a:r>
          </a:p>
          <a:p>
            <a:pPr lvl="1"/>
            <a:endParaRPr lang="fr-BE" dirty="0"/>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26" y="3470912"/>
            <a:ext cx="828477" cy="871365"/>
          </a:xfrm>
          <a:prstGeom prst="rect">
            <a:avLst/>
          </a:prstGeom>
        </p:spPr>
      </p:pic>
      <p:pic>
        <p:nvPicPr>
          <p:cNvPr id="29" name="Image 28"/>
          <p:cNvPicPr>
            <a:picLocks noChangeAspect="1"/>
          </p:cNvPicPr>
          <p:nvPr/>
        </p:nvPicPr>
        <p:blipFill rotWithShape="1">
          <a:blip r:embed="rId4"/>
          <a:srcRect l="27074" t="37652" r="42448" b="27155"/>
          <a:stretch/>
        </p:blipFill>
        <p:spPr>
          <a:xfrm>
            <a:off x="429635" y="1032295"/>
            <a:ext cx="1331407" cy="1024932"/>
          </a:xfrm>
          <a:prstGeom prst="rect">
            <a:avLst/>
          </a:prstGeom>
        </p:spPr>
      </p:pic>
      <p:grpSp>
        <p:nvGrpSpPr>
          <p:cNvPr id="10" name="Groupe 9"/>
          <p:cNvGrpSpPr/>
          <p:nvPr/>
        </p:nvGrpSpPr>
        <p:grpSpPr>
          <a:xfrm>
            <a:off x="3406463" y="3203697"/>
            <a:ext cx="4510034" cy="2372838"/>
            <a:chOff x="429635" y="849578"/>
            <a:chExt cx="8070378" cy="4726957"/>
          </a:xfrm>
        </p:grpSpPr>
        <p:pic>
          <p:nvPicPr>
            <p:cNvPr id="11" name="Image 10">
              <a:hlinkClick r:id="rId5"/>
            </p:cNvPr>
            <p:cNvPicPr>
              <a:picLocks noChangeAspect="1"/>
            </p:cNvPicPr>
            <p:nvPr/>
          </p:nvPicPr>
          <p:blipFill rotWithShape="1">
            <a:blip r:embed="rId6"/>
            <a:srcRect t="8329" b="3813"/>
            <a:stretch/>
          </p:blipFill>
          <p:spPr>
            <a:xfrm>
              <a:off x="429635" y="849578"/>
              <a:ext cx="8070378" cy="4726957"/>
            </a:xfrm>
            <a:prstGeom prst="rect">
              <a:avLst/>
            </a:prstGeom>
          </p:spPr>
        </p:pic>
        <p:sp>
          <p:nvSpPr>
            <p:cNvPr id="6" name="Forme libre 5"/>
            <p:cNvSpPr/>
            <p:nvPr/>
          </p:nvSpPr>
          <p:spPr>
            <a:xfrm>
              <a:off x="5049078" y="3049893"/>
              <a:ext cx="323732" cy="301014"/>
            </a:xfrm>
            <a:custGeom>
              <a:avLst/>
              <a:gdLst>
                <a:gd name="connsiteX0" fmla="*/ 0 w 323732"/>
                <a:gd name="connsiteY0" fmla="*/ 62475 h 301014"/>
                <a:gd name="connsiteX1" fmla="*/ 232860 w 323732"/>
                <a:gd name="connsiteY1" fmla="*/ 0 h 301014"/>
                <a:gd name="connsiteX2" fmla="*/ 323732 w 323732"/>
                <a:gd name="connsiteY2" fmla="*/ 227180 h 301014"/>
                <a:gd name="connsiteX3" fmla="*/ 5680 w 323732"/>
                <a:gd name="connsiteY3" fmla="*/ 301014 h 301014"/>
                <a:gd name="connsiteX4" fmla="*/ 0 w 323732"/>
                <a:gd name="connsiteY4" fmla="*/ 62475 h 30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32" h="301014">
                  <a:moveTo>
                    <a:pt x="0" y="62475"/>
                  </a:moveTo>
                  <a:lnTo>
                    <a:pt x="232860" y="0"/>
                  </a:lnTo>
                  <a:lnTo>
                    <a:pt x="323732" y="227180"/>
                  </a:lnTo>
                  <a:lnTo>
                    <a:pt x="5680" y="301014"/>
                  </a:lnTo>
                  <a:lnTo>
                    <a:pt x="0" y="6247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826" y="2172209"/>
            <a:ext cx="2321169" cy="1218614"/>
          </a:xfrm>
          <a:prstGeom prst="rect">
            <a:avLst/>
          </a:prstGeom>
        </p:spPr>
      </p:pic>
      <p:sp>
        <p:nvSpPr>
          <p:cNvPr id="16" name="ZoneTexte 15"/>
          <p:cNvSpPr txBox="1"/>
          <p:nvPr/>
        </p:nvSpPr>
        <p:spPr>
          <a:xfrm>
            <a:off x="739083" y="2300261"/>
            <a:ext cx="2043917" cy="646331"/>
          </a:xfrm>
          <a:prstGeom prst="rect">
            <a:avLst/>
          </a:prstGeom>
          <a:noFill/>
        </p:spPr>
        <p:txBody>
          <a:bodyPr wrap="square" rtlCol="0">
            <a:spAutoFit/>
          </a:bodyPr>
          <a:lstStyle/>
          <a:p>
            <a:r>
              <a:rPr lang="fr-FR" dirty="0" smtClean="0">
                <a:solidFill>
                  <a:schemeClr val="tx1">
                    <a:lumMod val="65000"/>
                    <a:lumOff val="35000"/>
                  </a:schemeClr>
                </a:solidFill>
              </a:rPr>
              <a:t>Pour</a:t>
            </a:r>
            <a:r>
              <a:rPr lang="fr-FR" dirty="0" smtClean="0"/>
              <a:t> </a:t>
            </a:r>
            <a:r>
              <a:rPr lang="fr-FR" dirty="0" smtClean="0">
                <a:solidFill>
                  <a:schemeClr val="tx1">
                    <a:lumMod val="65000"/>
                    <a:lumOff val="35000"/>
                  </a:schemeClr>
                </a:solidFill>
              </a:rPr>
              <a:t>appliquer</a:t>
            </a:r>
          </a:p>
          <a:p>
            <a:r>
              <a:rPr lang="fr-FR" dirty="0" smtClean="0">
                <a:solidFill>
                  <a:schemeClr val="tx1">
                    <a:lumMod val="65000"/>
                    <a:lumOff val="35000"/>
                  </a:schemeClr>
                </a:solidFill>
              </a:rPr>
              <a:t>Pour approfondir</a:t>
            </a:r>
            <a:endParaRPr lang="fr-BE" dirty="0">
              <a:solidFill>
                <a:schemeClr val="tx1">
                  <a:lumMod val="65000"/>
                  <a:lumOff val="35000"/>
                </a:schemeClr>
              </a:solidFill>
            </a:endParaRPr>
          </a:p>
        </p:txBody>
      </p:sp>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8019" y="62898"/>
            <a:ext cx="5058693" cy="3391408"/>
          </a:xfrm>
          <a:prstGeom prst="roundRect">
            <a:avLst/>
          </a:prstGeom>
          <a:ln>
            <a:noFill/>
          </a:ln>
          <a:effectLst>
            <a:softEdge rad="31750"/>
          </a:effectLst>
        </p:spPr>
      </p:pic>
      <p:cxnSp>
        <p:nvCxnSpPr>
          <p:cNvPr id="24" name="Connecteur droit 23"/>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617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6" presetClass="emph" presetSubtype="0" accel="100000" fill="remove" nodeType="withEffect">
                                  <p:stCondLst>
                                    <p:cond delay="0"/>
                                  </p:stCondLst>
                                  <p:childTnLst>
                                    <p:animScale>
                                      <p:cBhvr>
                                        <p:cTn id="20" dur="5000" fill="hold"/>
                                        <p:tgtEl>
                                          <p:spTgt spid="10"/>
                                        </p:tgtEl>
                                      </p:cBhvr>
                                      <p:by x="200000" y="2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843562" y="1046950"/>
            <a:ext cx="3824581" cy="1217817"/>
          </a:xfrm>
        </p:spPr>
        <p:txBody>
          <a:bodyPr/>
          <a:lstStyle/>
          <a:p>
            <a:r>
              <a:rPr lang="fr-FR" i="1" dirty="0"/>
              <a:t>A quelles espèces </a:t>
            </a:r>
            <a:r>
              <a:rPr lang="fr-FR" i="1" dirty="0" err="1"/>
              <a:t>vont-elles</a:t>
            </a:r>
            <a:r>
              <a:rPr lang="fr-FR" i="1" dirty="0"/>
              <a:t> servir?</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9" name="Image 28"/>
          <p:cNvPicPr>
            <a:picLocks noChangeAspect="1"/>
          </p:cNvPicPr>
          <p:nvPr/>
        </p:nvPicPr>
        <p:blipFill rotWithShape="1">
          <a:blip r:embed="rId4"/>
          <a:srcRect l="27074" t="37652" r="42448" b="27155"/>
          <a:stretch/>
        </p:blipFill>
        <p:spPr>
          <a:xfrm>
            <a:off x="429635" y="1032295"/>
            <a:ext cx="1331407" cy="1024932"/>
          </a:xfrm>
          <a:prstGeom prst="rect">
            <a:avLst/>
          </a:prstGeom>
        </p:spPr>
      </p:pic>
      <p:grpSp>
        <p:nvGrpSpPr>
          <p:cNvPr id="7" name="Groupe 6"/>
          <p:cNvGrpSpPr/>
          <p:nvPr/>
        </p:nvGrpSpPr>
        <p:grpSpPr>
          <a:xfrm>
            <a:off x="5247341" y="62898"/>
            <a:ext cx="6899371" cy="5375690"/>
            <a:chOff x="6904250" y="62898"/>
            <a:chExt cx="5242462" cy="3391408"/>
          </a:xfrm>
        </p:grpSpPr>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8019" y="62898"/>
              <a:ext cx="5058693" cy="3391408"/>
            </a:xfrm>
            <a:prstGeom prst="roundRect">
              <a:avLst/>
            </a:prstGeom>
            <a:ln>
              <a:noFill/>
            </a:ln>
            <a:effectLst>
              <a:softEdge rad="31750"/>
            </a:effectLst>
          </p:spPr>
        </p:pic>
        <p:cxnSp>
          <p:nvCxnSpPr>
            <p:cNvPr id="24" name="Connecteur droit 23"/>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 name="ZoneTexte 4"/>
          <p:cNvSpPr txBox="1"/>
          <p:nvPr/>
        </p:nvSpPr>
        <p:spPr>
          <a:xfrm>
            <a:off x="3180521" y="3161697"/>
            <a:ext cx="4735975" cy="369332"/>
          </a:xfrm>
          <a:prstGeom prst="rect">
            <a:avLst/>
          </a:prstGeom>
          <a:noFill/>
        </p:spPr>
        <p:txBody>
          <a:bodyPr wrap="square" rtlCol="0">
            <a:spAutoFit/>
          </a:bodyPr>
          <a:lstStyle/>
          <a:p>
            <a:endParaRPr lang="fr-BE" dirty="0"/>
          </a:p>
        </p:txBody>
      </p:sp>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26" y="2172209"/>
            <a:ext cx="2321169" cy="1218614"/>
          </a:xfrm>
          <a:prstGeom prst="rect">
            <a:avLst/>
          </a:prstGeom>
        </p:spPr>
      </p:pic>
      <p:sp>
        <p:nvSpPr>
          <p:cNvPr id="16" name="ZoneTexte 15"/>
          <p:cNvSpPr txBox="1"/>
          <p:nvPr/>
        </p:nvSpPr>
        <p:spPr>
          <a:xfrm>
            <a:off x="942746" y="2435058"/>
            <a:ext cx="2043917" cy="369332"/>
          </a:xfrm>
          <a:prstGeom prst="rect">
            <a:avLst/>
          </a:prstGeom>
          <a:noFill/>
        </p:spPr>
        <p:txBody>
          <a:bodyPr wrap="square" rtlCol="0">
            <a:spAutoFit/>
          </a:bodyPr>
          <a:lstStyle/>
          <a:p>
            <a:r>
              <a:rPr lang="fr-FR" dirty="0" smtClean="0">
                <a:solidFill>
                  <a:schemeClr val="tx1">
                    <a:lumMod val="65000"/>
                    <a:lumOff val="35000"/>
                  </a:schemeClr>
                </a:solidFill>
              </a:rPr>
              <a:t>Pour approfondir</a:t>
            </a:r>
            <a:endParaRPr lang="fr-BE" dirty="0">
              <a:solidFill>
                <a:schemeClr val="tx1">
                  <a:lumMod val="65000"/>
                  <a:lumOff val="35000"/>
                </a:schemeClr>
              </a:solidFill>
            </a:endParaRPr>
          </a:p>
        </p:txBody>
      </p:sp>
      <p:sp>
        <p:nvSpPr>
          <p:cNvPr id="19" name="ZoneTexte 18"/>
          <p:cNvSpPr txBox="1"/>
          <p:nvPr/>
        </p:nvSpPr>
        <p:spPr>
          <a:xfrm>
            <a:off x="1429662" y="3701320"/>
            <a:ext cx="3747174" cy="461665"/>
          </a:xfrm>
          <a:prstGeom prst="rect">
            <a:avLst/>
          </a:prstGeom>
          <a:noFill/>
        </p:spPr>
        <p:txBody>
          <a:bodyPr wrap="square" rtlCol="0">
            <a:spAutoFit/>
          </a:bodyPr>
          <a:lstStyle/>
          <a:p>
            <a:r>
              <a:rPr lang="fr-FR" sz="2400" dirty="0" smtClean="0">
                <a:solidFill>
                  <a:schemeClr val="tx1">
                    <a:lumMod val="65000"/>
                    <a:lumOff val="35000"/>
                  </a:schemeClr>
                </a:solidFill>
              </a:rPr>
              <a:t>Une liste d’espèces cible</a:t>
            </a:r>
            <a:endParaRPr lang="fr-BE" sz="2400" dirty="0">
              <a:solidFill>
                <a:schemeClr val="tx1">
                  <a:lumMod val="65000"/>
                  <a:lumOff val="35000"/>
                </a:schemeClr>
              </a:solidFill>
            </a:endParaRPr>
          </a:p>
        </p:txBody>
      </p:sp>
      <p:pic>
        <p:nvPicPr>
          <p:cNvPr id="9" name="Image 8"/>
          <p:cNvPicPr>
            <a:picLocks noChangeAspect="1"/>
          </p:cNvPicPr>
          <p:nvPr/>
        </p:nvPicPr>
        <p:blipFill>
          <a:blip r:embed="rId7"/>
          <a:stretch>
            <a:fillRect/>
          </a:stretch>
        </p:blipFill>
        <p:spPr>
          <a:xfrm>
            <a:off x="9815532" y="4523833"/>
            <a:ext cx="1169943" cy="761324"/>
          </a:xfrm>
          <a:prstGeom prst="ellipse">
            <a:avLst/>
          </a:prstGeom>
        </p:spPr>
      </p:pic>
      <p:pic>
        <p:nvPicPr>
          <p:cNvPr id="12" name="Image 11"/>
          <p:cNvPicPr>
            <a:picLocks noChangeAspect="1"/>
          </p:cNvPicPr>
          <p:nvPr/>
        </p:nvPicPr>
        <p:blipFill>
          <a:blip r:embed="rId8"/>
          <a:stretch>
            <a:fillRect/>
          </a:stretch>
        </p:blipFill>
        <p:spPr>
          <a:xfrm>
            <a:off x="7341850" y="4332940"/>
            <a:ext cx="1205995" cy="612671"/>
          </a:xfrm>
          <a:prstGeom prst="ellipse">
            <a:avLst/>
          </a:prstGeom>
        </p:spPr>
      </p:pic>
      <p:pic>
        <p:nvPicPr>
          <p:cNvPr id="13" name="Image 12"/>
          <p:cNvPicPr>
            <a:picLocks noChangeAspect="1"/>
          </p:cNvPicPr>
          <p:nvPr/>
        </p:nvPicPr>
        <p:blipFill>
          <a:blip r:embed="rId9"/>
          <a:stretch>
            <a:fillRect/>
          </a:stretch>
        </p:blipFill>
        <p:spPr>
          <a:xfrm>
            <a:off x="8728146" y="3538560"/>
            <a:ext cx="1191570" cy="794380"/>
          </a:xfrm>
          <a:prstGeom prst="ellipse">
            <a:avLst/>
          </a:prstGeom>
        </p:spPr>
      </p:pic>
      <p:pic>
        <p:nvPicPr>
          <p:cNvPr id="32" name="Imag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573" y="3755298"/>
            <a:ext cx="828477" cy="871365"/>
          </a:xfrm>
          <a:prstGeom prst="rect">
            <a:avLst/>
          </a:prstGeom>
        </p:spPr>
      </p:pic>
    </p:spTree>
    <p:extLst>
      <p:ext uri="{BB962C8B-B14F-4D97-AF65-F5344CB8AC3E}">
        <p14:creationId xmlns:p14="http://schemas.microsoft.com/office/powerpoint/2010/main" val="31209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6" presetClass="emph" presetSubtype="0" decel="100000" autoRev="1" fill="hold" nodeType="withEffect">
                                  <p:stCondLst>
                                    <p:cond delay="0"/>
                                  </p:stCondLst>
                                  <p:childTnLst>
                                    <p:animScale>
                                      <p:cBhvr>
                                        <p:cTn id="8" dur="2000" fill="hold"/>
                                        <p:tgtEl>
                                          <p:spTgt spid="12"/>
                                        </p:tgtEl>
                                      </p:cBhvr>
                                      <p:by x="250000" y="2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6" presetClass="emph" presetSubtype="0" decel="100000" autoRev="1" fill="hold" nodeType="withEffect">
                                  <p:stCondLst>
                                    <p:cond delay="0"/>
                                  </p:stCondLst>
                                  <p:childTnLst>
                                    <p:animScale>
                                      <p:cBhvr>
                                        <p:cTn id="14" dur="2000" fill="hold"/>
                                        <p:tgtEl>
                                          <p:spTgt spid="9"/>
                                        </p:tgtEl>
                                      </p:cBhvr>
                                      <p:by x="250000" y="2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6" presetClass="emph" presetSubtype="0" decel="100000" autoRev="1" fill="hold" nodeType="withEffect">
                                  <p:stCondLst>
                                    <p:cond delay="0"/>
                                  </p:stCondLst>
                                  <p:childTnLst>
                                    <p:animScale>
                                      <p:cBhvr>
                                        <p:cTn id="20" dur="2000" fill="hold"/>
                                        <p:tgtEl>
                                          <p:spTgt spid="13"/>
                                        </p:tgtEl>
                                      </p:cBhvr>
                                      <p:by x="250000" y="25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 Vade-mecum en pratique</a:t>
            </a:r>
            <a:endParaRPr lang="fr-BE" dirty="0"/>
          </a:p>
        </p:txBody>
      </p:sp>
      <p:sp>
        <p:nvSpPr>
          <p:cNvPr id="3" name="Espace réservé du texte 2"/>
          <p:cNvSpPr>
            <a:spLocks noGrp="1"/>
          </p:cNvSpPr>
          <p:nvPr>
            <p:ph type="body" idx="1"/>
          </p:nvPr>
        </p:nvSpPr>
        <p:spPr>
          <a:xfrm>
            <a:off x="1782392" y="1038748"/>
            <a:ext cx="4027739" cy="1217817"/>
          </a:xfrm>
        </p:spPr>
        <p:txBody>
          <a:bodyPr/>
          <a:lstStyle/>
          <a:p>
            <a:r>
              <a:rPr lang="fr-FR" i="1" dirty="0" smtClean="0"/>
              <a:t>Et la frontière ?... </a:t>
            </a:r>
            <a:endParaRPr lang="fr-BE" i="1" dirty="0"/>
          </a:p>
        </p:txBody>
      </p:sp>
      <p:sp>
        <p:nvSpPr>
          <p:cNvPr id="4" name="Espace réservé du texte 3"/>
          <p:cNvSpPr>
            <a:spLocks noGrp="1"/>
          </p:cNvSpPr>
          <p:nvPr>
            <p:ph type="body" idx="11"/>
          </p:nvPr>
        </p:nvSpPr>
        <p:spPr/>
        <p:txBody>
          <a:bodyPr/>
          <a:lstStyle/>
          <a:p>
            <a:r>
              <a:rPr lang="fr-FR" dirty="0" smtClean="0"/>
              <a:t>Le </a:t>
            </a:r>
            <a:r>
              <a:rPr lang="fr-FR" dirty="0" err="1" smtClean="0"/>
              <a:t>Vademecum</a:t>
            </a:r>
            <a:r>
              <a:rPr lang="fr-FR" dirty="0" smtClean="0"/>
              <a:t>... encore un outil </a:t>
            </a:r>
            <a:r>
              <a:rPr lang="fr-FR" dirty="0" err="1" smtClean="0"/>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2392" y="4361047"/>
            <a:ext cx="828477" cy="87136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909" y="2165981"/>
            <a:ext cx="2321169" cy="1218614"/>
          </a:xfrm>
          <a:prstGeom prst="rect">
            <a:avLst/>
          </a:prstGeom>
        </p:spPr>
      </p:pic>
      <p:sp>
        <p:nvSpPr>
          <p:cNvPr id="26" name="ZoneTexte 25"/>
          <p:cNvSpPr txBox="1"/>
          <p:nvPr/>
        </p:nvSpPr>
        <p:spPr>
          <a:xfrm>
            <a:off x="521561" y="2405956"/>
            <a:ext cx="1751268" cy="369332"/>
          </a:xfrm>
          <a:prstGeom prst="rect">
            <a:avLst/>
          </a:prstGeom>
          <a:noFill/>
        </p:spPr>
        <p:txBody>
          <a:bodyPr wrap="square" rtlCol="0">
            <a:spAutoFit/>
          </a:bodyPr>
          <a:lstStyle/>
          <a:p>
            <a:r>
              <a:rPr lang="fr-FR" dirty="0" smtClean="0">
                <a:solidFill>
                  <a:schemeClr val="tx1">
                    <a:lumMod val="65000"/>
                    <a:lumOff val="35000"/>
                  </a:schemeClr>
                </a:solidFill>
              </a:rPr>
              <a:t>Pour connaitre</a:t>
            </a:r>
            <a:endParaRPr lang="fr-BE" dirty="0">
              <a:solidFill>
                <a:schemeClr val="tx1">
                  <a:lumMod val="65000"/>
                  <a:lumOff val="35000"/>
                </a:schemeClr>
              </a:solidFill>
            </a:endParaRPr>
          </a:p>
        </p:txBody>
      </p:sp>
      <p:pic>
        <p:nvPicPr>
          <p:cNvPr id="25" name="Image 24"/>
          <p:cNvPicPr>
            <a:picLocks noChangeAspect="1"/>
          </p:cNvPicPr>
          <p:nvPr/>
        </p:nvPicPr>
        <p:blipFill rotWithShape="1">
          <a:blip r:embed="rId6"/>
          <a:srcRect l="27074" t="37652" r="42448" b="27155"/>
          <a:stretch/>
        </p:blipFill>
        <p:spPr>
          <a:xfrm>
            <a:off x="429635" y="1032295"/>
            <a:ext cx="1331407" cy="1024932"/>
          </a:xfrm>
          <a:prstGeom prst="rect">
            <a:avLst/>
          </a:prstGeom>
        </p:spPr>
      </p:pic>
      <p:cxnSp>
        <p:nvCxnSpPr>
          <p:cNvPr id="6" name="Connecteur en angle 5"/>
          <p:cNvCxnSpPr/>
          <p:nvPr/>
        </p:nvCxnSpPr>
        <p:spPr>
          <a:xfrm rot="10800000">
            <a:off x="7954682" y="113553"/>
            <a:ext cx="9486" cy="127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470" y="105800"/>
            <a:ext cx="4913486" cy="3483736"/>
          </a:xfrm>
          <a:prstGeom prst="roundRect">
            <a:avLst/>
          </a:prstGeom>
          <a:ln>
            <a:noFill/>
          </a:ln>
          <a:effectLst>
            <a:softEdge rad="31750"/>
          </a:effectLst>
        </p:spPr>
      </p:pic>
      <p:sp>
        <p:nvSpPr>
          <p:cNvPr id="7" name="Forme libre 6"/>
          <p:cNvSpPr/>
          <p:nvPr/>
        </p:nvSpPr>
        <p:spPr>
          <a:xfrm>
            <a:off x="7488712" y="103704"/>
            <a:ext cx="2212141" cy="3423170"/>
          </a:xfrm>
          <a:custGeom>
            <a:avLst/>
            <a:gdLst>
              <a:gd name="connsiteX0" fmla="*/ 1440329 w 3496423"/>
              <a:gd name="connsiteY0" fmla="*/ 0 h 5115943"/>
              <a:gd name="connsiteX1" fmla="*/ 1482164 w 3496423"/>
              <a:gd name="connsiteY1" fmla="*/ 113553 h 5115943"/>
              <a:gd name="connsiteX2" fmla="*/ 1500094 w 3496423"/>
              <a:gd name="connsiteY2" fmla="*/ 131482 h 5115943"/>
              <a:gd name="connsiteX3" fmla="*/ 1524000 w 3496423"/>
              <a:gd name="connsiteY3" fmla="*/ 143435 h 5115943"/>
              <a:gd name="connsiteX4" fmla="*/ 1571811 w 3496423"/>
              <a:gd name="connsiteY4" fmla="*/ 185271 h 5115943"/>
              <a:gd name="connsiteX5" fmla="*/ 1613647 w 3496423"/>
              <a:gd name="connsiteY5" fmla="*/ 221129 h 5115943"/>
              <a:gd name="connsiteX6" fmla="*/ 1637552 w 3496423"/>
              <a:gd name="connsiteY6" fmla="*/ 245035 h 5115943"/>
              <a:gd name="connsiteX7" fmla="*/ 1661458 w 3496423"/>
              <a:gd name="connsiteY7" fmla="*/ 251012 h 5115943"/>
              <a:gd name="connsiteX8" fmla="*/ 1685364 w 3496423"/>
              <a:gd name="connsiteY8" fmla="*/ 262965 h 5115943"/>
              <a:gd name="connsiteX9" fmla="*/ 1703294 w 3496423"/>
              <a:gd name="connsiteY9" fmla="*/ 304800 h 5115943"/>
              <a:gd name="connsiteX10" fmla="*/ 1721223 w 3496423"/>
              <a:gd name="connsiteY10" fmla="*/ 310776 h 5115943"/>
              <a:gd name="connsiteX11" fmla="*/ 1733176 w 3496423"/>
              <a:gd name="connsiteY11" fmla="*/ 358588 h 5115943"/>
              <a:gd name="connsiteX12" fmla="*/ 1769035 w 3496423"/>
              <a:gd name="connsiteY12" fmla="*/ 394447 h 5115943"/>
              <a:gd name="connsiteX13" fmla="*/ 1798917 w 3496423"/>
              <a:gd name="connsiteY13" fmla="*/ 424329 h 5115943"/>
              <a:gd name="connsiteX14" fmla="*/ 1816847 w 3496423"/>
              <a:gd name="connsiteY14" fmla="*/ 430306 h 5115943"/>
              <a:gd name="connsiteX15" fmla="*/ 1852705 w 3496423"/>
              <a:gd name="connsiteY15" fmla="*/ 454212 h 5115943"/>
              <a:gd name="connsiteX16" fmla="*/ 1870635 w 3496423"/>
              <a:gd name="connsiteY16" fmla="*/ 466165 h 5115943"/>
              <a:gd name="connsiteX17" fmla="*/ 1888564 w 3496423"/>
              <a:gd name="connsiteY17" fmla="*/ 478118 h 5115943"/>
              <a:gd name="connsiteX18" fmla="*/ 1918447 w 3496423"/>
              <a:gd name="connsiteY18" fmla="*/ 484094 h 5115943"/>
              <a:gd name="connsiteX19" fmla="*/ 1936376 w 3496423"/>
              <a:gd name="connsiteY19" fmla="*/ 490071 h 5115943"/>
              <a:gd name="connsiteX20" fmla="*/ 1978211 w 3496423"/>
              <a:gd name="connsiteY20" fmla="*/ 502023 h 5115943"/>
              <a:gd name="connsiteX21" fmla="*/ 1996141 w 3496423"/>
              <a:gd name="connsiteY21" fmla="*/ 508000 h 5115943"/>
              <a:gd name="connsiteX22" fmla="*/ 2067858 w 3496423"/>
              <a:gd name="connsiteY22" fmla="*/ 513976 h 5115943"/>
              <a:gd name="connsiteX23" fmla="*/ 2115670 w 3496423"/>
              <a:gd name="connsiteY23" fmla="*/ 525929 h 5115943"/>
              <a:gd name="connsiteX24" fmla="*/ 2133600 w 3496423"/>
              <a:gd name="connsiteY24" fmla="*/ 531906 h 5115943"/>
              <a:gd name="connsiteX25" fmla="*/ 2432423 w 3496423"/>
              <a:gd name="connsiteY25" fmla="*/ 537882 h 5115943"/>
              <a:gd name="connsiteX26" fmla="*/ 2510117 w 3496423"/>
              <a:gd name="connsiteY26" fmla="*/ 561788 h 5115943"/>
              <a:gd name="connsiteX27" fmla="*/ 2557929 w 3496423"/>
              <a:gd name="connsiteY27" fmla="*/ 567765 h 5115943"/>
              <a:gd name="connsiteX28" fmla="*/ 2575858 w 3496423"/>
              <a:gd name="connsiteY28" fmla="*/ 573741 h 5115943"/>
              <a:gd name="connsiteX29" fmla="*/ 2767105 w 3496423"/>
              <a:gd name="connsiteY29" fmla="*/ 591671 h 5115943"/>
              <a:gd name="connsiteX30" fmla="*/ 2850776 w 3496423"/>
              <a:gd name="connsiteY30" fmla="*/ 627529 h 5115943"/>
              <a:gd name="connsiteX31" fmla="*/ 2946400 w 3496423"/>
              <a:gd name="connsiteY31" fmla="*/ 633506 h 5115943"/>
              <a:gd name="connsiteX32" fmla="*/ 3006164 w 3496423"/>
              <a:gd name="connsiteY32" fmla="*/ 651435 h 5115943"/>
              <a:gd name="connsiteX33" fmla="*/ 3048000 w 3496423"/>
              <a:gd name="connsiteY33" fmla="*/ 657412 h 5115943"/>
              <a:gd name="connsiteX34" fmla="*/ 3065929 w 3496423"/>
              <a:gd name="connsiteY34" fmla="*/ 663388 h 5115943"/>
              <a:gd name="connsiteX35" fmla="*/ 3191435 w 3496423"/>
              <a:gd name="connsiteY35" fmla="*/ 675341 h 5115943"/>
              <a:gd name="connsiteX36" fmla="*/ 3257176 w 3496423"/>
              <a:gd name="connsiteY36" fmla="*/ 687294 h 5115943"/>
              <a:gd name="connsiteX37" fmla="*/ 3328894 w 3496423"/>
              <a:gd name="connsiteY37" fmla="*/ 705223 h 5115943"/>
              <a:gd name="connsiteX38" fmla="*/ 3376705 w 3496423"/>
              <a:gd name="connsiteY38" fmla="*/ 717176 h 5115943"/>
              <a:gd name="connsiteX39" fmla="*/ 3424517 w 3496423"/>
              <a:gd name="connsiteY39" fmla="*/ 723153 h 5115943"/>
              <a:gd name="connsiteX40" fmla="*/ 3466352 w 3496423"/>
              <a:gd name="connsiteY40" fmla="*/ 735106 h 5115943"/>
              <a:gd name="connsiteX41" fmla="*/ 3484282 w 3496423"/>
              <a:gd name="connsiteY41" fmla="*/ 753035 h 5115943"/>
              <a:gd name="connsiteX42" fmla="*/ 3454400 w 3496423"/>
              <a:gd name="connsiteY42" fmla="*/ 818776 h 5115943"/>
              <a:gd name="connsiteX43" fmla="*/ 3442447 w 3496423"/>
              <a:gd name="connsiteY43" fmla="*/ 854635 h 5115943"/>
              <a:gd name="connsiteX44" fmla="*/ 3436470 w 3496423"/>
              <a:gd name="connsiteY44" fmla="*/ 872565 h 5115943"/>
              <a:gd name="connsiteX45" fmla="*/ 3448423 w 3496423"/>
              <a:gd name="connsiteY45" fmla="*/ 980141 h 5115943"/>
              <a:gd name="connsiteX46" fmla="*/ 3454400 w 3496423"/>
              <a:gd name="connsiteY46" fmla="*/ 998071 h 5115943"/>
              <a:gd name="connsiteX47" fmla="*/ 3466352 w 3496423"/>
              <a:gd name="connsiteY47" fmla="*/ 1105647 h 5115943"/>
              <a:gd name="connsiteX48" fmla="*/ 3472329 w 3496423"/>
              <a:gd name="connsiteY48" fmla="*/ 1123576 h 5115943"/>
              <a:gd name="connsiteX49" fmla="*/ 3484282 w 3496423"/>
              <a:gd name="connsiteY49" fmla="*/ 1165412 h 5115943"/>
              <a:gd name="connsiteX50" fmla="*/ 3490258 w 3496423"/>
              <a:gd name="connsiteY50" fmla="*/ 1374588 h 5115943"/>
              <a:gd name="connsiteX51" fmla="*/ 3496235 w 3496423"/>
              <a:gd name="connsiteY51" fmla="*/ 1398494 h 5115943"/>
              <a:gd name="connsiteX52" fmla="*/ 3490258 w 3496423"/>
              <a:gd name="connsiteY52" fmla="*/ 1745129 h 5115943"/>
              <a:gd name="connsiteX53" fmla="*/ 3472329 w 3496423"/>
              <a:gd name="connsiteY53" fmla="*/ 1751106 h 5115943"/>
              <a:gd name="connsiteX54" fmla="*/ 3400611 w 3496423"/>
              <a:gd name="connsiteY54" fmla="*/ 1769035 h 5115943"/>
              <a:gd name="connsiteX55" fmla="*/ 3382682 w 3496423"/>
              <a:gd name="connsiteY55" fmla="*/ 1775012 h 5115943"/>
              <a:gd name="connsiteX56" fmla="*/ 3340847 w 3496423"/>
              <a:gd name="connsiteY56" fmla="*/ 1780988 h 5115943"/>
              <a:gd name="connsiteX57" fmla="*/ 3293035 w 3496423"/>
              <a:gd name="connsiteY57" fmla="*/ 1786965 h 5115943"/>
              <a:gd name="connsiteX58" fmla="*/ 3239247 w 3496423"/>
              <a:gd name="connsiteY58" fmla="*/ 1798918 h 5115943"/>
              <a:gd name="connsiteX59" fmla="*/ 3221317 w 3496423"/>
              <a:gd name="connsiteY59" fmla="*/ 1804894 h 5115943"/>
              <a:gd name="connsiteX60" fmla="*/ 3167529 w 3496423"/>
              <a:gd name="connsiteY60" fmla="*/ 1828800 h 5115943"/>
              <a:gd name="connsiteX61" fmla="*/ 3149600 w 3496423"/>
              <a:gd name="connsiteY61" fmla="*/ 1834776 h 5115943"/>
              <a:gd name="connsiteX62" fmla="*/ 3131670 w 3496423"/>
              <a:gd name="connsiteY62" fmla="*/ 1846729 h 5115943"/>
              <a:gd name="connsiteX63" fmla="*/ 3119717 w 3496423"/>
              <a:gd name="connsiteY63" fmla="*/ 1864659 h 5115943"/>
              <a:gd name="connsiteX64" fmla="*/ 3101788 w 3496423"/>
              <a:gd name="connsiteY64" fmla="*/ 1870635 h 5115943"/>
              <a:gd name="connsiteX65" fmla="*/ 3065929 w 3496423"/>
              <a:gd name="connsiteY65" fmla="*/ 1888565 h 5115943"/>
              <a:gd name="connsiteX66" fmla="*/ 3048000 w 3496423"/>
              <a:gd name="connsiteY66" fmla="*/ 1900518 h 5115943"/>
              <a:gd name="connsiteX67" fmla="*/ 3000188 w 3496423"/>
              <a:gd name="connsiteY67" fmla="*/ 1906494 h 5115943"/>
              <a:gd name="connsiteX68" fmla="*/ 2916517 w 3496423"/>
              <a:gd name="connsiteY68" fmla="*/ 1924423 h 5115943"/>
              <a:gd name="connsiteX69" fmla="*/ 2898588 w 3496423"/>
              <a:gd name="connsiteY69" fmla="*/ 1930400 h 5115943"/>
              <a:gd name="connsiteX70" fmla="*/ 2856752 w 3496423"/>
              <a:gd name="connsiteY70" fmla="*/ 1936376 h 5115943"/>
              <a:gd name="connsiteX71" fmla="*/ 2808941 w 3496423"/>
              <a:gd name="connsiteY71" fmla="*/ 1954306 h 5115943"/>
              <a:gd name="connsiteX72" fmla="*/ 2779058 w 3496423"/>
              <a:gd name="connsiteY72" fmla="*/ 1960282 h 5115943"/>
              <a:gd name="connsiteX73" fmla="*/ 2731247 w 3496423"/>
              <a:gd name="connsiteY73" fmla="*/ 1972235 h 5115943"/>
              <a:gd name="connsiteX74" fmla="*/ 2689411 w 3496423"/>
              <a:gd name="connsiteY74" fmla="*/ 1978212 h 5115943"/>
              <a:gd name="connsiteX75" fmla="*/ 2665505 w 3496423"/>
              <a:gd name="connsiteY75" fmla="*/ 1984188 h 5115943"/>
              <a:gd name="connsiteX76" fmla="*/ 2635623 w 3496423"/>
              <a:gd name="connsiteY76" fmla="*/ 1990165 h 5115943"/>
              <a:gd name="connsiteX77" fmla="*/ 2617694 w 3496423"/>
              <a:gd name="connsiteY77" fmla="*/ 2002118 h 5115943"/>
              <a:gd name="connsiteX78" fmla="*/ 2569882 w 3496423"/>
              <a:gd name="connsiteY78" fmla="*/ 2008094 h 5115943"/>
              <a:gd name="connsiteX79" fmla="*/ 2545976 w 3496423"/>
              <a:gd name="connsiteY79" fmla="*/ 2014071 h 5115943"/>
              <a:gd name="connsiteX80" fmla="*/ 2492188 w 3496423"/>
              <a:gd name="connsiteY80" fmla="*/ 2032000 h 5115943"/>
              <a:gd name="connsiteX81" fmla="*/ 2474258 w 3496423"/>
              <a:gd name="connsiteY81" fmla="*/ 2037976 h 5115943"/>
              <a:gd name="connsiteX82" fmla="*/ 2450352 w 3496423"/>
              <a:gd name="connsiteY82" fmla="*/ 2049929 h 5115943"/>
              <a:gd name="connsiteX83" fmla="*/ 2432423 w 3496423"/>
              <a:gd name="connsiteY83" fmla="*/ 2061882 h 5115943"/>
              <a:gd name="connsiteX84" fmla="*/ 2390588 w 3496423"/>
              <a:gd name="connsiteY84" fmla="*/ 2073835 h 5115943"/>
              <a:gd name="connsiteX85" fmla="*/ 2342776 w 3496423"/>
              <a:gd name="connsiteY85" fmla="*/ 2085788 h 5115943"/>
              <a:gd name="connsiteX86" fmla="*/ 2265082 w 3496423"/>
              <a:gd name="connsiteY86" fmla="*/ 2103718 h 5115943"/>
              <a:gd name="connsiteX87" fmla="*/ 2247152 w 3496423"/>
              <a:gd name="connsiteY87" fmla="*/ 2109694 h 5115943"/>
              <a:gd name="connsiteX88" fmla="*/ 2223247 w 3496423"/>
              <a:gd name="connsiteY88" fmla="*/ 2115671 h 5115943"/>
              <a:gd name="connsiteX89" fmla="*/ 2187388 w 3496423"/>
              <a:gd name="connsiteY89" fmla="*/ 2127623 h 5115943"/>
              <a:gd name="connsiteX90" fmla="*/ 2169458 w 3496423"/>
              <a:gd name="connsiteY90" fmla="*/ 2133600 h 5115943"/>
              <a:gd name="connsiteX91" fmla="*/ 2163482 w 3496423"/>
              <a:gd name="connsiteY91" fmla="*/ 2151529 h 5115943"/>
              <a:gd name="connsiteX92" fmla="*/ 2145552 w 3496423"/>
              <a:gd name="connsiteY92" fmla="*/ 2157506 h 5115943"/>
              <a:gd name="connsiteX93" fmla="*/ 2157505 w 3496423"/>
              <a:gd name="connsiteY93" fmla="*/ 2199341 h 5115943"/>
              <a:gd name="connsiteX94" fmla="*/ 2181411 w 3496423"/>
              <a:gd name="connsiteY94" fmla="*/ 2253129 h 5115943"/>
              <a:gd name="connsiteX95" fmla="*/ 2199341 w 3496423"/>
              <a:gd name="connsiteY95" fmla="*/ 2265082 h 5115943"/>
              <a:gd name="connsiteX96" fmla="*/ 2205317 w 3496423"/>
              <a:gd name="connsiteY96" fmla="*/ 2294965 h 5115943"/>
              <a:gd name="connsiteX97" fmla="*/ 2223247 w 3496423"/>
              <a:gd name="connsiteY97" fmla="*/ 2306918 h 5115943"/>
              <a:gd name="connsiteX98" fmla="*/ 2229223 w 3496423"/>
              <a:gd name="connsiteY98" fmla="*/ 2336800 h 5115943"/>
              <a:gd name="connsiteX99" fmla="*/ 2235200 w 3496423"/>
              <a:gd name="connsiteY99" fmla="*/ 2354729 h 5115943"/>
              <a:gd name="connsiteX100" fmla="*/ 2247152 w 3496423"/>
              <a:gd name="connsiteY100" fmla="*/ 2402541 h 5115943"/>
              <a:gd name="connsiteX101" fmla="*/ 2241176 w 3496423"/>
              <a:gd name="connsiteY101" fmla="*/ 2551953 h 5115943"/>
              <a:gd name="connsiteX102" fmla="*/ 2217270 w 3496423"/>
              <a:gd name="connsiteY102" fmla="*/ 2587812 h 5115943"/>
              <a:gd name="connsiteX103" fmla="*/ 2175435 w 3496423"/>
              <a:gd name="connsiteY103" fmla="*/ 2617694 h 5115943"/>
              <a:gd name="connsiteX104" fmla="*/ 2163482 w 3496423"/>
              <a:gd name="connsiteY104" fmla="*/ 2635623 h 5115943"/>
              <a:gd name="connsiteX105" fmla="*/ 2139576 w 3496423"/>
              <a:gd name="connsiteY105" fmla="*/ 2641600 h 5115943"/>
              <a:gd name="connsiteX106" fmla="*/ 2121647 w 3496423"/>
              <a:gd name="connsiteY106" fmla="*/ 2647576 h 5115943"/>
              <a:gd name="connsiteX107" fmla="*/ 2073835 w 3496423"/>
              <a:gd name="connsiteY107" fmla="*/ 2659529 h 5115943"/>
              <a:gd name="connsiteX108" fmla="*/ 2043952 w 3496423"/>
              <a:gd name="connsiteY108" fmla="*/ 2683435 h 5115943"/>
              <a:gd name="connsiteX109" fmla="*/ 2008094 w 3496423"/>
              <a:gd name="connsiteY109" fmla="*/ 2725271 h 5115943"/>
              <a:gd name="connsiteX110" fmla="*/ 1990164 w 3496423"/>
              <a:gd name="connsiteY110" fmla="*/ 2737223 h 5115943"/>
              <a:gd name="connsiteX111" fmla="*/ 1972235 w 3496423"/>
              <a:gd name="connsiteY111" fmla="*/ 2755153 h 5115943"/>
              <a:gd name="connsiteX112" fmla="*/ 1960282 w 3496423"/>
              <a:gd name="connsiteY112" fmla="*/ 2779059 h 5115943"/>
              <a:gd name="connsiteX113" fmla="*/ 1942352 w 3496423"/>
              <a:gd name="connsiteY113" fmla="*/ 2785035 h 5115943"/>
              <a:gd name="connsiteX114" fmla="*/ 1894541 w 3496423"/>
              <a:gd name="connsiteY114" fmla="*/ 2826871 h 5115943"/>
              <a:gd name="connsiteX115" fmla="*/ 1858682 w 3496423"/>
              <a:gd name="connsiteY115" fmla="*/ 2838823 h 5115943"/>
              <a:gd name="connsiteX116" fmla="*/ 1840752 w 3496423"/>
              <a:gd name="connsiteY116" fmla="*/ 2850776 h 5115943"/>
              <a:gd name="connsiteX117" fmla="*/ 1822823 w 3496423"/>
              <a:gd name="connsiteY117" fmla="*/ 2856753 h 5115943"/>
              <a:gd name="connsiteX118" fmla="*/ 1810870 w 3496423"/>
              <a:gd name="connsiteY118" fmla="*/ 2874682 h 5115943"/>
              <a:gd name="connsiteX119" fmla="*/ 1792941 w 3496423"/>
              <a:gd name="connsiteY119" fmla="*/ 2880659 h 5115943"/>
              <a:gd name="connsiteX120" fmla="*/ 1739152 w 3496423"/>
              <a:gd name="connsiteY120" fmla="*/ 2910541 h 5115943"/>
              <a:gd name="connsiteX121" fmla="*/ 1721223 w 3496423"/>
              <a:gd name="connsiteY121" fmla="*/ 2922494 h 5115943"/>
              <a:gd name="connsiteX122" fmla="*/ 1709270 w 3496423"/>
              <a:gd name="connsiteY122" fmla="*/ 2940423 h 5115943"/>
              <a:gd name="connsiteX123" fmla="*/ 1691341 w 3496423"/>
              <a:gd name="connsiteY123" fmla="*/ 2946400 h 5115943"/>
              <a:gd name="connsiteX124" fmla="*/ 1661458 w 3496423"/>
              <a:gd name="connsiteY124" fmla="*/ 3000188 h 5115943"/>
              <a:gd name="connsiteX125" fmla="*/ 1643529 w 3496423"/>
              <a:gd name="connsiteY125" fmla="*/ 3012141 h 5115943"/>
              <a:gd name="connsiteX126" fmla="*/ 1625600 w 3496423"/>
              <a:gd name="connsiteY126" fmla="*/ 3053976 h 5115943"/>
              <a:gd name="connsiteX127" fmla="*/ 1607670 w 3496423"/>
              <a:gd name="connsiteY127" fmla="*/ 3059953 h 5115943"/>
              <a:gd name="connsiteX128" fmla="*/ 1577788 w 3496423"/>
              <a:gd name="connsiteY128" fmla="*/ 3089835 h 5115943"/>
              <a:gd name="connsiteX129" fmla="*/ 1565835 w 3496423"/>
              <a:gd name="connsiteY129" fmla="*/ 3107765 h 5115943"/>
              <a:gd name="connsiteX130" fmla="*/ 1559858 w 3496423"/>
              <a:gd name="connsiteY130" fmla="*/ 3125694 h 5115943"/>
              <a:gd name="connsiteX131" fmla="*/ 1541929 w 3496423"/>
              <a:gd name="connsiteY131" fmla="*/ 3131671 h 5115943"/>
              <a:gd name="connsiteX132" fmla="*/ 1524000 w 3496423"/>
              <a:gd name="connsiteY132" fmla="*/ 3149600 h 5115943"/>
              <a:gd name="connsiteX133" fmla="*/ 1500094 w 3496423"/>
              <a:gd name="connsiteY133" fmla="*/ 3161553 h 5115943"/>
              <a:gd name="connsiteX134" fmla="*/ 1494117 w 3496423"/>
              <a:gd name="connsiteY134" fmla="*/ 3179482 h 5115943"/>
              <a:gd name="connsiteX135" fmla="*/ 1476188 w 3496423"/>
              <a:gd name="connsiteY135" fmla="*/ 3191435 h 5115943"/>
              <a:gd name="connsiteX136" fmla="*/ 1464235 w 3496423"/>
              <a:gd name="connsiteY136" fmla="*/ 3209365 h 5115943"/>
              <a:gd name="connsiteX137" fmla="*/ 1446305 w 3496423"/>
              <a:gd name="connsiteY137" fmla="*/ 3221318 h 5115943"/>
              <a:gd name="connsiteX138" fmla="*/ 1422400 w 3496423"/>
              <a:gd name="connsiteY138" fmla="*/ 3257176 h 5115943"/>
              <a:gd name="connsiteX139" fmla="*/ 1416423 w 3496423"/>
              <a:gd name="connsiteY139" fmla="*/ 3275106 h 5115943"/>
              <a:gd name="connsiteX140" fmla="*/ 1398494 w 3496423"/>
              <a:gd name="connsiteY140" fmla="*/ 3293035 h 5115943"/>
              <a:gd name="connsiteX141" fmla="*/ 1380564 w 3496423"/>
              <a:gd name="connsiteY141" fmla="*/ 3334871 h 5115943"/>
              <a:gd name="connsiteX142" fmla="*/ 1350682 w 3496423"/>
              <a:gd name="connsiteY142" fmla="*/ 3388659 h 5115943"/>
              <a:gd name="connsiteX143" fmla="*/ 1338729 w 3496423"/>
              <a:gd name="connsiteY143" fmla="*/ 3424518 h 5115943"/>
              <a:gd name="connsiteX144" fmla="*/ 1314823 w 3496423"/>
              <a:gd name="connsiteY144" fmla="*/ 3466353 h 5115943"/>
              <a:gd name="connsiteX145" fmla="*/ 1302870 w 3496423"/>
              <a:gd name="connsiteY145" fmla="*/ 3484282 h 5115943"/>
              <a:gd name="connsiteX146" fmla="*/ 1284941 w 3496423"/>
              <a:gd name="connsiteY146" fmla="*/ 3550023 h 5115943"/>
              <a:gd name="connsiteX147" fmla="*/ 1272988 w 3496423"/>
              <a:gd name="connsiteY147" fmla="*/ 3621741 h 5115943"/>
              <a:gd name="connsiteX148" fmla="*/ 1272988 w 3496423"/>
              <a:gd name="connsiteY148" fmla="*/ 3890682 h 5115943"/>
              <a:gd name="connsiteX149" fmla="*/ 1284941 w 3496423"/>
              <a:gd name="connsiteY149" fmla="*/ 3938494 h 5115943"/>
              <a:gd name="connsiteX150" fmla="*/ 1290917 w 3496423"/>
              <a:gd name="connsiteY150" fmla="*/ 3962400 h 5115943"/>
              <a:gd name="connsiteX151" fmla="*/ 1308847 w 3496423"/>
              <a:gd name="connsiteY151" fmla="*/ 3974353 h 5115943"/>
              <a:gd name="connsiteX152" fmla="*/ 1326776 w 3496423"/>
              <a:gd name="connsiteY152" fmla="*/ 4028141 h 5115943"/>
              <a:gd name="connsiteX153" fmla="*/ 1332752 w 3496423"/>
              <a:gd name="connsiteY153" fmla="*/ 4046071 h 5115943"/>
              <a:gd name="connsiteX154" fmla="*/ 1356658 w 3496423"/>
              <a:gd name="connsiteY154" fmla="*/ 4081929 h 5115943"/>
              <a:gd name="connsiteX155" fmla="*/ 1380564 w 3496423"/>
              <a:gd name="connsiteY155" fmla="*/ 4135718 h 5115943"/>
              <a:gd name="connsiteX156" fmla="*/ 1392517 w 3496423"/>
              <a:gd name="connsiteY156" fmla="*/ 4159623 h 5115943"/>
              <a:gd name="connsiteX157" fmla="*/ 1410447 w 3496423"/>
              <a:gd name="connsiteY157" fmla="*/ 4165600 h 5115943"/>
              <a:gd name="connsiteX158" fmla="*/ 1428376 w 3496423"/>
              <a:gd name="connsiteY158" fmla="*/ 4207435 h 5115943"/>
              <a:gd name="connsiteX159" fmla="*/ 1440329 w 3496423"/>
              <a:gd name="connsiteY159" fmla="*/ 4243294 h 5115943"/>
              <a:gd name="connsiteX160" fmla="*/ 1446305 w 3496423"/>
              <a:gd name="connsiteY160" fmla="*/ 4285129 h 5115943"/>
              <a:gd name="connsiteX161" fmla="*/ 1458258 w 3496423"/>
              <a:gd name="connsiteY161" fmla="*/ 4309035 h 5115943"/>
              <a:gd name="connsiteX162" fmla="*/ 1452282 w 3496423"/>
              <a:gd name="connsiteY162" fmla="*/ 4440518 h 5115943"/>
              <a:gd name="connsiteX163" fmla="*/ 1446305 w 3496423"/>
              <a:gd name="connsiteY163" fmla="*/ 4464423 h 5115943"/>
              <a:gd name="connsiteX164" fmla="*/ 1428376 w 3496423"/>
              <a:gd name="connsiteY164" fmla="*/ 4470400 h 5115943"/>
              <a:gd name="connsiteX165" fmla="*/ 1410447 w 3496423"/>
              <a:gd name="connsiteY165" fmla="*/ 4482353 h 5115943"/>
              <a:gd name="connsiteX166" fmla="*/ 1350682 w 3496423"/>
              <a:gd name="connsiteY166" fmla="*/ 4506259 h 5115943"/>
              <a:gd name="connsiteX167" fmla="*/ 1314823 w 3496423"/>
              <a:gd name="connsiteY167" fmla="*/ 4530165 h 5115943"/>
              <a:gd name="connsiteX168" fmla="*/ 1296894 w 3496423"/>
              <a:gd name="connsiteY168" fmla="*/ 4542118 h 5115943"/>
              <a:gd name="connsiteX169" fmla="*/ 1290917 w 3496423"/>
              <a:gd name="connsiteY169" fmla="*/ 4560047 h 5115943"/>
              <a:gd name="connsiteX170" fmla="*/ 1255058 w 3496423"/>
              <a:gd name="connsiteY170" fmla="*/ 4583953 h 5115943"/>
              <a:gd name="connsiteX171" fmla="*/ 1249082 w 3496423"/>
              <a:gd name="connsiteY171" fmla="*/ 4601882 h 5115943"/>
              <a:gd name="connsiteX172" fmla="*/ 1213223 w 3496423"/>
              <a:gd name="connsiteY172" fmla="*/ 4613835 h 5115943"/>
              <a:gd name="connsiteX173" fmla="*/ 1195294 w 3496423"/>
              <a:gd name="connsiteY173" fmla="*/ 4619812 h 5115943"/>
              <a:gd name="connsiteX174" fmla="*/ 1177364 w 3496423"/>
              <a:gd name="connsiteY174" fmla="*/ 4625788 h 5115943"/>
              <a:gd name="connsiteX175" fmla="*/ 1129552 w 3496423"/>
              <a:gd name="connsiteY175" fmla="*/ 4649694 h 5115943"/>
              <a:gd name="connsiteX176" fmla="*/ 1105647 w 3496423"/>
              <a:gd name="connsiteY176" fmla="*/ 4655671 h 5115943"/>
              <a:gd name="connsiteX177" fmla="*/ 1069788 w 3496423"/>
              <a:gd name="connsiteY177" fmla="*/ 4667623 h 5115943"/>
              <a:gd name="connsiteX178" fmla="*/ 1033929 w 3496423"/>
              <a:gd name="connsiteY178" fmla="*/ 4673600 h 5115943"/>
              <a:gd name="connsiteX179" fmla="*/ 1016000 w 3496423"/>
              <a:gd name="connsiteY179" fmla="*/ 4679576 h 5115943"/>
              <a:gd name="connsiteX180" fmla="*/ 974164 w 3496423"/>
              <a:gd name="connsiteY180" fmla="*/ 4691529 h 5115943"/>
              <a:gd name="connsiteX181" fmla="*/ 938305 w 3496423"/>
              <a:gd name="connsiteY181" fmla="*/ 4715435 h 5115943"/>
              <a:gd name="connsiteX182" fmla="*/ 920376 w 3496423"/>
              <a:gd name="connsiteY182" fmla="*/ 4727388 h 5115943"/>
              <a:gd name="connsiteX183" fmla="*/ 884517 w 3496423"/>
              <a:gd name="connsiteY183" fmla="*/ 4739341 h 5115943"/>
              <a:gd name="connsiteX184" fmla="*/ 824752 w 3496423"/>
              <a:gd name="connsiteY184" fmla="*/ 4769223 h 5115943"/>
              <a:gd name="connsiteX185" fmla="*/ 806823 w 3496423"/>
              <a:gd name="connsiteY185" fmla="*/ 4775200 h 5115943"/>
              <a:gd name="connsiteX186" fmla="*/ 788894 w 3496423"/>
              <a:gd name="connsiteY186" fmla="*/ 4781176 h 5115943"/>
              <a:gd name="connsiteX187" fmla="*/ 776941 w 3496423"/>
              <a:gd name="connsiteY187" fmla="*/ 4799106 h 5115943"/>
              <a:gd name="connsiteX188" fmla="*/ 747058 w 3496423"/>
              <a:gd name="connsiteY188" fmla="*/ 4805082 h 5115943"/>
              <a:gd name="connsiteX189" fmla="*/ 729129 w 3496423"/>
              <a:gd name="connsiteY189" fmla="*/ 4811059 h 5115943"/>
              <a:gd name="connsiteX190" fmla="*/ 699247 w 3496423"/>
              <a:gd name="connsiteY190" fmla="*/ 4817035 h 5115943"/>
              <a:gd name="connsiteX191" fmla="*/ 681317 w 3496423"/>
              <a:gd name="connsiteY191" fmla="*/ 4823012 h 5115943"/>
              <a:gd name="connsiteX192" fmla="*/ 651435 w 3496423"/>
              <a:gd name="connsiteY192" fmla="*/ 4828988 h 5115943"/>
              <a:gd name="connsiteX193" fmla="*/ 609600 w 3496423"/>
              <a:gd name="connsiteY193" fmla="*/ 4852894 h 5115943"/>
              <a:gd name="connsiteX194" fmla="*/ 573741 w 3496423"/>
              <a:gd name="connsiteY194" fmla="*/ 4876800 h 5115943"/>
              <a:gd name="connsiteX195" fmla="*/ 555811 w 3496423"/>
              <a:gd name="connsiteY195" fmla="*/ 4888753 h 5115943"/>
              <a:gd name="connsiteX196" fmla="*/ 537882 w 3496423"/>
              <a:gd name="connsiteY196" fmla="*/ 4900706 h 5115943"/>
              <a:gd name="connsiteX197" fmla="*/ 513976 w 3496423"/>
              <a:gd name="connsiteY197" fmla="*/ 4906682 h 5115943"/>
              <a:gd name="connsiteX198" fmla="*/ 496047 w 3496423"/>
              <a:gd name="connsiteY198" fmla="*/ 4918635 h 5115943"/>
              <a:gd name="connsiteX199" fmla="*/ 466164 w 3496423"/>
              <a:gd name="connsiteY199" fmla="*/ 4924612 h 5115943"/>
              <a:gd name="connsiteX200" fmla="*/ 448235 w 3496423"/>
              <a:gd name="connsiteY200" fmla="*/ 4930588 h 5115943"/>
              <a:gd name="connsiteX201" fmla="*/ 430305 w 3496423"/>
              <a:gd name="connsiteY201" fmla="*/ 4948518 h 5115943"/>
              <a:gd name="connsiteX202" fmla="*/ 364564 w 3496423"/>
              <a:gd name="connsiteY202" fmla="*/ 4966447 h 5115943"/>
              <a:gd name="connsiteX203" fmla="*/ 298823 w 3496423"/>
              <a:gd name="connsiteY203" fmla="*/ 4978400 h 5115943"/>
              <a:gd name="connsiteX204" fmla="*/ 245035 w 3496423"/>
              <a:gd name="connsiteY204" fmla="*/ 4996329 h 5115943"/>
              <a:gd name="connsiteX205" fmla="*/ 227105 w 3496423"/>
              <a:gd name="connsiteY205" fmla="*/ 5002306 h 5115943"/>
              <a:gd name="connsiteX206" fmla="*/ 191247 w 3496423"/>
              <a:gd name="connsiteY206" fmla="*/ 5026212 h 5115943"/>
              <a:gd name="connsiteX207" fmla="*/ 167341 w 3496423"/>
              <a:gd name="connsiteY207" fmla="*/ 5044141 h 5115943"/>
              <a:gd name="connsiteX208" fmla="*/ 131482 w 3496423"/>
              <a:gd name="connsiteY208" fmla="*/ 5068047 h 5115943"/>
              <a:gd name="connsiteX209" fmla="*/ 113552 w 3496423"/>
              <a:gd name="connsiteY209" fmla="*/ 5080000 h 5115943"/>
              <a:gd name="connsiteX210" fmla="*/ 89647 w 3496423"/>
              <a:gd name="connsiteY210" fmla="*/ 5085976 h 5115943"/>
              <a:gd name="connsiteX211" fmla="*/ 29882 w 3496423"/>
              <a:gd name="connsiteY211" fmla="*/ 5109882 h 5115943"/>
              <a:gd name="connsiteX212" fmla="*/ 0 w 3496423"/>
              <a:gd name="connsiteY212" fmla="*/ 5115859 h 51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3496423" h="5115943">
                <a:moveTo>
                  <a:pt x="1440329" y="0"/>
                </a:moveTo>
                <a:cubicBezTo>
                  <a:pt x="1451096" y="34456"/>
                  <a:pt x="1456260" y="82468"/>
                  <a:pt x="1482164" y="113553"/>
                </a:cubicBezTo>
                <a:cubicBezTo>
                  <a:pt x="1487575" y="120046"/>
                  <a:pt x="1493216" y="126569"/>
                  <a:pt x="1500094" y="131482"/>
                </a:cubicBezTo>
                <a:cubicBezTo>
                  <a:pt x="1507344" y="136660"/>
                  <a:pt x="1516031" y="139451"/>
                  <a:pt x="1524000" y="143435"/>
                </a:cubicBezTo>
                <a:cubicBezTo>
                  <a:pt x="1552461" y="186129"/>
                  <a:pt x="1533968" y="175810"/>
                  <a:pt x="1571811" y="185271"/>
                </a:cubicBezTo>
                <a:cubicBezTo>
                  <a:pt x="1622826" y="236284"/>
                  <a:pt x="1552289" y="167440"/>
                  <a:pt x="1613647" y="221129"/>
                </a:cubicBezTo>
                <a:cubicBezTo>
                  <a:pt x="1622128" y="228550"/>
                  <a:pt x="1627996" y="239062"/>
                  <a:pt x="1637552" y="245035"/>
                </a:cubicBezTo>
                <a:cubicBezTo>
                  <a:pt x="1644517" y="249389"/>
                  <a:pt x="1653767" y="248128"/>
                  <a:pt x="1661458" y="251012"/>
                </a:cubicBezTo>
                <a:cubicBezTo>
                  <a:pt x="1669800" y="254140"/>
                  <a:pt x="1677395" y="258981"/>
                  <a:pt x="1685364" y="262965"/>
                </a:cubicBezTo>
                <a:cubicBezTo>
                  <a:pt x="1688936" y="273679"/>
                  <a:pt x="1695910" y="297416"/>
                  <a:pt x="1703294" y="304800"/>
                </a:cubicBezTo>
                <a:cubicBezTo>
                  <a:pt x="1707748" y="309254"/>
                  <a:pt x="1715247" y="308784"/>
                  <a:pt x="1721223" y="310776"/>
                </a:cubicBezTo>
                <a:cubicBezTo>
                  <a:pt x="1725207" y="326713"/>
                  <a:pt x="1724064" y="344919"/>
                  <a:pt x="1733176" y="358588"/>
                </a:cubicBezTo>
                <a:cubicBezTo>
                  <a:pt x="1761344" y="400841"/>
                  <a:pt x="1724559" y="349972"/>
                  <a:pt x="1769035" y="394447"/>
                </a:cubicBezTo>
                <a:cubicBezTo>
                  <a:pt x="1792941" y="418353"/>
                  <a:pt x="1767043" y="408391"/>
                  <a:pt x="1798917" y="424329"/>
                </a:cubicBezTo>
                <a:cubicBezTo>
                  <a:pt x="1804552" y="427147"/>
                  <a:pt x="1811340" y="427246"/>
                  <a:pt x="1816847" y="430306"/>
                </a:cubicBezTo>
                <a:cubicBezTo>
                  <a:pt x="1829405" y="437283"/>
                  <a:pt x="1840752" y="446243"/>
                  <a:pt x="1852705" y="454212"/>
                </a:cubicBezTo>
                <a:lnTo>
                  <a:pt x="1870635" y="466165"/>
                </a:lnTo>
                <a:cubicBezTo>
                  <a:pt x="1876611" y="470149"/>
                  <a:pt x="1881521" y="476709"/>
                  <a:pt x="1888564" y="478118"/>
                </a:cubicBezTo>
                <a:cubicBezTo>
                  <a:pt x="1898525" y="480110"/>
                  <a:pt x="1908592" y="481630"/>
                  <a:pt x="1918447" y="484094"/>
                </a:cubicBezTo>
                <a:cubicBezTo>
                  <a:pt x="1924559" y="485622"/>
                  <a:pt x="1930342" y="488261"/>
                  <a:pt x="1936376" y="490071"/>
                </a:cubicBezTo>
                <a:cubicBezTo>
                  <a:pt x="1950267" y="494238"/>
                  <a:pt x="1964320" y="497856"/>
                  <a:pt x="1978211" y="502023"/>
                </a:cubicBezTo>
                <a:cubicBezTo>
                  <a:pt x="1984245" y="503833"/>
                  <a:pt x="1989896" y="507167"/>
                  <a:pt x="1996141" y="508000"/>
                </a:cubicBezTo>
                <a:cubicBezTo>
                  <a:pt x="2019919" y="511170"/>
                  <a:pt x="2043952" y="511984"/>
                  <a:pt x="2067858" y="513976"/>
                </a:cubicBezTo>
                <a:cubicBezTo>
                  <a:pt x="2108844" y="527639"/>
                  <a:pt x="2057974" y="511505"/>
                  <a:pt x="2115670" y="525929"/>
                </a:cubicBezTo>
                <a:cubicBezTo>
                  <a:pt x="2121782" y="527457"/>
                  <a:pt x="2127304" y="531668"/>
                  <a:pt x="2133600" y="531906"/>
                </a:cubicBezTo>
                <a:cubicBezTo>
                  <a:pt x="2233157" y="535663"/>
                  <a:pt x="2332815" y="535890"/>
                  <a:pt x="2432423" y="537882"/>
                </a:cubicBezTo>
                <a:cubicBezTo>
                  <a:pt x="2445423" y="542216"/>
                  <a:pt x="2488990" y="558267"/>
                  <a:pt x="2510117" y="561788"/>
                </a:cubicBezTo>
                <a:cubicBezTo>
                  <a:pt x="2525960" y="564428"/>
                  <a:pt x="2541992" y="565773"/>
                  <a:pt x="2557929" y="567765"/>
                </a:cubicBezTo>
                <a:cubicBezTo>
                  <a:pt x="2563905" y="569757"/>
                  <a:pt x="2569681" y="572506"/>
                  <a:pt x="2575858" y="573741"/>
                </a:cubicBezTo>
                <a:cubicBezTo>
                  <a:pt x="2662246" y="591018"/>
                  <a:pt x="2663994" y="586515"/>
                  <a:pt x="2767105" y="591671"/>
                </a:cubicBezTo>
                <a:cubicBezTo>
                  <a:pt x="2779993" y="598115"/>
                  <a:pt x="2830677" y="626273"/>
                  <a:pt x="2850776" y="627529"/>
                </a:cubicBezTo>
                <a:lnTo>
                  <a:pt x="2946400" y="633506"/>
                </a:lnTo>
                <a:cubicBezTo>
                  <a:pt x="2965604" y="639907"/>
                  <a:pt x="2987012" y="647331"/>
                  <a:pt x="3006164" y="651435"/>
                </a:cubicBezTo>
                <a:cubicBezTo>
                  <a:pt x="3019938" y="654387"/>
                  <a:pt x="3034055" y="655420"/>
                  <a:pt x="3048000" y="657412"/>
                </a:cubicBezTo>
                <a:cubicBezTo>
                  <a:pt x="3053976" y="659404"/>
                  <a:pt x="3059818" y="661860"/>
                  <a:pt x="3065929" y="663388"/>
                </a:cubicBezTo>
                <a:cubicBezTo>
                  <a:pt x="3110814" y="674609"/>
                  <a:pt x="3136964" y="671937"/>
                  <a:pt x="3191435" y="675341"/>
                </a:cubicBezTo>
                <a:cubicBezTo>
                  <a:pt x="3203139" y="677292"/>
                  <a:pt x="3244058" y="683717"/>
                  <a:pt x="3257176" y="687294"/>
                </a:cubicBezTo>
                <a:cubicBezTo>
                  <a:pt x="3331591" y="707589"/>
                  <a:pt x="3254581" y="692839"/>
                  <a:pt x="3328894" y="705223"/>
                </a:cubicBezTo>
                <a:cubicBezTo>
                  <a:pt x="3350712" y="712496"/>
                  <a:pt x="3349913" y="713054"/>
                  <a:pt x="3376705" y="717176"/>
                </a:cubicBezTo>
                <a:cubicBezTo>
                  <a:pt x="3392580" y="719618"/>
                  <a:pt x="3408674" y="720513"/>
                  <a:pt x="3424517" y="723153"/>
                </a:cubicBezTo>
                <a:cubicBezTo>
                  <a:pt x="3439533" y="725656"/>
                  <a:pt x="3452136" y="730367"/>
                  <a:pt x="3466352" y="735106"/>
                </a:cubicBezTo>
                <a:cubicBezTo>
                  <a:pt x="3472329" y="741082"/>
                  <a:pt x="3483517" y="744618"/>
                  <a:pt x="3484282" y="753035"/>
                </a:cubicBezTo>
                <a:cubicBezTo>
                  <a:pt x="3487783" y="791543"/>
                  <a:pt x="3474940" y="798236"/>
                  <a:pt x="3454400" y="818776"/>
                </a:cubicBezTo>
                <a:lnTo>
                  <a:pt x="3442447" y="854635"/>
                </a:lnTo>
                <a:lnTo>
                  <a:pt x="3436470" y="872565"/>
                </a:lnTo>
                <a:cubicBezTo>
                  <a:pt x="3438989" y="900268"/>
                  <a:pt x="3442366" y="949855"/>
                  <a:pt x="3448423" y="980141"/>
                </a:cubicBezTo>
                <a:cubicBezTo>
                  <a:pt x="3449659" y="986319"/>
                  <a:pt x="3452408" y="992094"/>
                  <a:pt x="3454400" y="998071"/>
                </a:cubicBezTo>
                <a:cubicBezTo>
                  <a:pt x="3458384" y="1033930"/>
                  <a:pt x="3461250" y="1069930"/>
                  <a:pt x="3466352" y="1105647"/>
                </a:cubicBezTo>
                <a:cubicBezTo>
                  <a:pt x="3467243" y="1111883"/>
                  <a:pt x="3470598" y="1117519"/>
                  <a:pt x="3472329" y="1123576"/>
                </a:cubicBezTo>
                <a:cubicBezTo>
                  <a:pt x="3487340" y="1176116"/>
                  <a:pt x="3469949" y="1122416"/>
                  <a:pt x="3484282" y="1165412"/>
                </a:cubicBezTo>
                <a:cubicBezTo>
                  <a:pt x="3486274" y="1235137"/>
                  <a:pt x="3486686" y="1304926"/>
                  <a:pt x="3490258" y="1374588"/>
                </a:cubicBezTo>
                <a:cubicBezTo>
                  <a:pt x="3490679" y="1382791"/>
                  <a:pt x="3496235" y="1390280"/>
                  <a:pt x="3496235" y="1398494"/>
                </a:cubicBezTo>
                <a:cubicBezTo>
                  <a:pt x="3496235" y="1514056"/>
                  <a:pt x="3498075" y="1629831"/>
                  <a:pt x="3490258" y="1745129"/>
                </a:cubicBezTo>
                <a:cubicBezTo>
                  <a:pt x="3489832" y="1751414"/>
                  <a:pt x="3478416" y="1749483"/>
                  <a:pt x="3472329" y="1751106"/>
                </a:cubicBezTo>
                <a:cubicBezTo>
                  <a:pt x="3448519" y="1757455"/>
                  <a:pt x="3423988" y="1761242"/>
                  <a:pt x="3400611" y="1769035"/>
                </a:cubicBezTo>
                <a:cubicBezTo>
                  <a:pt x="3394635" y="1771027"/>
                  <a:pt x="3388859" y="1773777"/>
                  <a:pt x="3382682" y="1775012"/>
                </a:cubicBezTo>
                <a:cubicBezTo>
                  <a:pt x="3368869" y="1777775"/>
                  <a:pt x="3354810" y="1779126"/>
                  <a:pt x="3340847" y="1780988"/>
                </a:cubicBezTo>
                <a:lnTo>
                  <a:pt x="3293035" y="1786965"/>
                </a:lnTo>
                <a:cubicBezTo>
                  <a:pt x="3252672" y="1800418"/>
                  <a:pt x="3302356" y="1784894"/>
                  <a:pt x="3239247" y="1798918"/>
                </a:cubicBezTo>
                <a:cubicBezTo>
                  <a:pt x="3233097" y="1800285"/>
                  <a:pt x="3227294" y="1802902"/>
                  <a:pt x="3221317" y="1804894"/>
                </a:cubicBezTo>
                <a:cubicBezTo>
                  <a:pt x="3192905" y="1823836"/>
                  <a:pt x="3210201" y="1814576"/>
                  <a:pt x="3167529" y="1828800"/>
                </a:cubicBezTo>
                <a:lnTo>
                  <a:pt x="3149600" y="1834776"/>
                </a:lnTo>
                <a:cubicBezTo>
                  <a:pt x="3143623" y="1838760"/>
                  <a:pt x="3136749" y="1841650"/>
                  <a:pt x="3131670" y="1846729"/>
                </a:cubicBezTo>
                <a:cubicBezTo>
                  <a:pt x="3126591" y="1851808"/>
                  <a:pt x="3125326" y="1860172"/>
                  <a:pt x="3119717" y="1864659"/>
                </a:cubicBezTo>
                <a:cubicBezTo>
                  <a:pt x="3114798" y="1868594"/>
                  <a:pt x="3107764" y="1868643"/>
                  <a:pt x="3101788" y="1870635"/>
                </a:cubicBezTo>
                <a:cubicBezTo>
                  <a:pt x="3050397" y="1904895"/>
                  <a:pt x="3115421" y="1863818"/>
                  <a:pt x="3065929" y="1888565"/>
                </a:cubicBezTo>
                <a:cubicBezTo>
                  <a:pt x="3059505" y="1891777"/>
                  <a:pt x="3054930" y="1898628"/>
                  <a:pt x="3048000" y="1900518"/>
                </a:cubicBezTo>
                <a:cubicBezTo>
                  <a:pt x="3032505" y="1904744"/>
                  <a:pt x="3016125" y="1904502"/>
                  <a:pt x="3000188" y="1906494"/>
                </a:cubicBezTo>
                <a:cubicBezTo>
                  <a:pt x="2953623" y="1929776"/>
                  <a:pt x="2995825" y="1912222"/>
                  <a:pt x="2916517" y="1924423"/>
                </a:cubicBezTo>
                <a:cubicBezTo>
                  <a:pt x="2910291" y="1925381"/>
                  <a:pt x="2904765" y="1929165"/>
                  <a:pt x="2898588" y="1930400"/>
                </a:cubicBezTo>
                <a:cubicBezTo>
                  <a:pt x="2884775" y="1933163"/>
                  <a:pt x="2870612" y="1933856"/>
                  <a:pt x="2856752" y="1936376"/>
                </a:cubicBezTo>
                <a:cubicBezTo>
                  <a:pt x="2807159" y="1945393"/>
                  <a:pt x="2858681" y="1937726"/>
                  <a:pt x="2808941" y="1954306"/>
                </a:cubicBezTo>
                <a:cubicBezTo>
                  <a:pt x="2799304" y="1957518"/>
                  <a:pt x="2788956" y="1957998"/>
                  <a:pt x="2779058" y="1960282"/>
                </a:cubicBezTo>
                <a:cubicBezTo>
                  <a:pt x="2763051" y="1963976"/>
                  <a:pt x="2747509" y="1969912"/>
                  <a:pt x="2731247" y="1972235"/>
                </a:cubicBezTo>
                <a:cubicBezTo>
                  <a:pt x="2717302" y="1974227"/>
                  <a:pt x="2703271" y="1975692"/>
                  <a:pt x="2689411" y="1978212"/>
                </a:cubicBezTo>
                <a:cubicBezTo>
                  <a:pt x="2681330" y="1979681"/>
                  <a:pt x="2673523" y="1982406"/>
                  <a:pt x="2665505" y="1984188"/>
                </a:cubicBezTo>
                <a:cubicBezTo>
                  <a:pt x="2655589" y="1986392"/>
                  <a:pt x="2645584" y="1988173"/>
                  <a:pt x="2635623" y="1990165"/>
                </a:cubicBezTo>
                <a:cubicBezTo>
                  <a:pt x="2629647" y="1994149"/>
                  <a:pt x="2624624" y="2000228"/>
                  <a:pt x="2617694" y="2002118"/>
                </a:cubicBezTo>
                <a:cubicBezTo>
                  <a:pt x="2602199" y="2006344"/>
                  <a:pt x="2585725" y="2005454"/>
                  <a:pt x="2569882" y="2008094"/>
                </a:cubicBezTo>
                <a:cubicBezTo>
                  <a:pt x="2561780" y="2009444"/>
                  <a:pt x="2553844" y="2011711"/>
                  <a:pt x="2545976" y="2014071"/>
                </a:cubicBezTo>
                <a:cubicBezTo>
                  <a:pt x="2545874" y="2014101"/>
                  <a:pt x="2501203" y="2028995"/>
                  <a:pt x="2492188" y="2032000"/>
                </a:cubicBezTo>
                <a:cubicBezTo>
                  <a:pt x="2486211" y="2033992"/>
                  <a:pt x="2479893" y="2035159"/>
                  <a:pt x="2474258" y="2037976"/>
                </a:cubicBezTo>
                <a:cubicBezTo>
                  <a:pt x="2466289" y="2041960"/>
                  <a:pt x="2458087" y="2045509"/>
                  <a:pt x="2450352" y="2049929"/>
                </a:cubicBezTo>
                <a:cubicBezTo>
                  <a:pt x="2444116" y="2053493"/>
                  <a:pt x="2438847" y="2058670"/>
                  <a:pt x="2432423" y="2061882"/>
                </a:cubicBezTo>
                <a:cubicBezTo>
                  <a:pt x="2422865" y="2066661"/>
                  <a:pt x="2399531" y="2071280"/>
                  <a:pt x="2390588" y="2073835"/>
                </a:cubicBezTo>
                <a:cubicBezTo>
                  <a:pt x="2347701" y="2086088"/>
                  <a:pt x="2403537" y="2073637"/>
                  <a:pt x="2342776" y="2085788"/>
                </a:cubicBezTo>
                <a:cubicBezTo>
                  <a:pt x="2305669" y="2110527"/>
                  <a:pt x="2339018" y="2092343"/>
                  <a:pt x="2265082" y="2103718"/>
                </a:cubicBezTo>
                <a:cubicBezTo>
                  <a:pt x="2258855" y="2104676"/>
                  <a:pt x="2253209" y="2107963"/>
                  <a:pt x="2247152" y="2109694"/>
                </a:cubicBezTo>
                <a:cubicBezTo>
                  <a:pt x="2239254" y="2111950"/>
                  <a:pt x="2231114" y="2113311"/>
                  <a:pt x="2223247" y="2115671"/>
                </a:cubicBezTo>
                <a:cubicBezTo>
                  <a:pt x="2211179" y="2119291"/>
                  <a:pt x="2199341" y="2123639"/>
                  <a:pt x="2187388" y="2127623"/>
                </a:cubicBezTo>
                <a:lnTo>
                  <a:pt x="2169458" y="2133600"/>
                </a:lnTo>
                <a:cubicBezTo>
                  <a:pt x="2167466" y="2139576"/>
                  <a:pt x="2167936" y="2147075"/>
                  <a:pt x="2163482" y="2151529"/>
                </a:cubicBezTo>
                <a:cubicBezTo>
                  <a:pt x="2159027" y="2155984"/>
                  <a:pt x="2146333" y="2151255"/>
                  <a:pt x="2145552" y="2157506"/>
                </a:cubicBezTo>
                <a:cubicBezTo>
                  <a:pt x="2143753" y="2171897"/>
                  <a:pt x="2153689" y="2185349"/>
                  <a:pt x="2157505" y="2199341"/>
                </a:cubicBezTo>
                <a:cubicBezTo>
                  <a:pt x="2164338" y="2224394"/>
                  <a:pt x="2162030" y="2230518"/>
                  <a:pt x="2181411" y="2253129"/>
                </a:cubicBezTo>
                <a:cubicBezTo>
                  <a:pt x="2186086" y="2258583"/>
                  <a:pt x="2193364" y="2261098"/>
                  <a:pt x="2199341" y="2265082"/>
                </a:cubicBezTo>
                <a:cubicBezTo>
                  <a:pt x="2201333" y="2275043"/>
                  <a:pt x="2200277" y="2286145"/>
                  <a:pt x="2205317" y="2294965"/>
                </a:cubicBezTo>
                <a:cubicBezTo>
                  <a:pt x="2208881" y="2301202"/>
                  <a:pt x="2219683" y="2300681"/>
                  <a:pt x="2223247" y="2306918"/>
                </a:cubicBezTo>
                <a:cubicBezTo>
                  <a:pt x="2228287" y="2315738"/>
                  <a:pt x="2226759" y="2326945"/>
                  <a:pt x="2229223" y="2336800"/>
                </a:cubicBezTo>
                <a:cubicBezTo>
                  <a:pt x="2230751" y="2342912"/>
                  <a:pt x="2233542" y="2348651"/>
                  <a:pt x="2235200" y="2354729"/>
                </a:cubicBezTo>
                <a:cubicBezTo>
                  <a:pt x="2239522" y="2370578"/>
                  <a:pt x="2243168" y="2386604"/>
                  <a:pt x="2247152" y="2402541"/>
                </a:cubicBezTo>
                <a:cubicBezTo>
                  <a:pt x="2252670" y="2463232"/>
                  <a:pt x="2260095" y="2488890"/>
                  <a:pt x="2241176" y="2551953"/>
                </a:cubicBezTo>
                <a:cubicBezTo>
                  <a:pt x="2237048" y="2565713"/>
                  <a:pt x="2228763" y="2579193"/>
                  <a:pt x="2217270" y="2587812"/>
                </a:cubicBezTo>
                <a:cubicBezTo>
                  <a:pt x="2187618" y="2610051"/>
                  <a:pt x="2201652" y="2600216"/>
                  <a:pt x="2175435" y="2617694"/>
                </a:cubicBezTo>
                <a:cubicBezTo>
                  <a:pt x="2171451" y="2623670"/>
                  <a:pt x="2169458" y="2631639"/>
                  <a:pt x="2163482" y="2635623"/>
                </a:cubicBezTo>
                <a:cubicBezTo>
                  <a:pt x="2156648" y="2640179"/>
                  <a:pt x="2147474" y="2639343"/>
                  <a:pt x="2139576" y="2641600"/>
                </a:cubicBezTo>
                <a:cubicBezTo>
                  <a:pt x="2133519" y="2643331"/>
                  <a:pt x="2127758" y="2646048"/>
                  <a:pt x="2121647" y="2647576"/>
                </a:cubicBezTo>
                <a:lnTo>
                  <a:pt x="2073835" y="2659529"/>
                </a:lnTo>
                <a:cubicBezTo>
                  <a:pt x="2047102" y="2699630"/>
                  <a:pt x="2078595" y="2660340"/>
                  <a:pt x="2043952" y="2683435"/>
                </a:cubicBezTo>
                <a:cubicBezTo>
                  <a:pt x="2024436" y="2696445"/>
                  <a:pt x="2024664" y="2708702"/>
                  <a:pt x="2008094" y="2725271"/>
                </a:cubicBezTo>
                <a:cubicBezTo>
                  <a:pt x="2003015" y="2730350"/>
                  <a:pt x="1995682" y="2732625"/>
                  <a:pt x="1990164" y="2737223"/>
                </a:cubicBezTo>
                <a:cubicBezTo>
                  <a:pt x="1983671" y="2742634"/>
                  <a:pt x="1977148" y="2748275"/>
                  <a:pt x="1972235" y="2755153"/>
                </a:cubicBezTo>
                <a:cubicBezTo>
                  <a:pt x="1967057" y="2762403"/>
                  <a:pt x="1966582" y="2772759"/>
                  <a:pt x="1960282" y="2779059"/>
                </a:cubicBezTo>
                <a:cubicBezTo>
                  <a:pt x="1955827" y="2783514"/>
                  <a:pt x="1948329" y="2783043"/>
                  <a:pt x="1942352" y="2785035"/>
                </a:cubicBezTo>
                <a:cubicBezTo>
                  <a:pt x="1928408" y="2805953"/>
                  <a:pt x="1924424" y="2816911"/>
                  <a:pt x="1894541" y="2826871"/>
                </a:cubicBezTo>
                <a:lnTo>
                  <a:pt x="1858682" y="2838823"/>
                </a:lnTo>
                <a:cubicBezTo>
                  <a:pt x="1852705" y="2842807"/>
                  <a:pt x="1847177" y="2847564"/>
                  <a:pt x="1840752" y="2850776"/>
                </a:cubicBezTo>
                <a:cubicBezTo>
                  <a:pt x="1835117" y="2853593"/>
                  <a:pt x="1827742" y="2852818"/>
                  <a:pt x="1822823" y="2856753"/>
                </a:cubicBezTo>
                <a:cubicBezTo>
                  <a:pt x="1817214" y="2861240"/>
                  <a:pt x="1816479" y="2870195"/>
                  <a:pt x="1810870" y="2874682"/>
                </a:cubicBezTo>
                <a:cubicBezTo>
                  <a:pt x="1805951" y="2878617"/>
                  <a:pt x="1798448" y="2877600"/>
                  <a:pt x="1792941" y="2880659"/>
                </a:cubicBezTo>
                <a:cubicBezTo>
                  <a:pt x="1731297" y="2914906"/>
                  <a:pt x="1779720" y="2897020"/>
                  <a:pt x="1739152" y="2910541"/>
                </a:cubicBezTo>
                <a:cubicBezTo>
                  <a:pt x="1733176" y="2914525"/>
                  <a:pt x="1726302" y="2917415"/>
                  <a:pt x="1721223" y="2922494"/>
                </a:cubicBezTo>
                <a:cubicBezTo>
                  <a:pt x="1716144" y="2927573"/>
                  <a:pt x="1714879" y="2935936"/>
                  <a:pt x="1709270" y="2940423"/>
                </a:cubicBezTo>
                <a:cubicBezTo>
                  <a:pt x="1704351" y="2944358"/>
                  <a:pt x="1697317" y="2944408"/>
                  <a:pt x="1691341" y="2946400"/>
                </a:cubicBezTo>
                <a:cubicBezTo>
                  <a:pt x="1685113" y="2965083"/>
                  <a:pt x="1679071" y="2988445"/>
                  <a:pt x="1661458" y="3000188"/>
                </a:cubicBezTo>
                <a:lnTo>
                  <a:pt x="1643529" y="3012141"/>
                </a:lnTo>
                <a:cubicBezTo>
                  <a:pt x="1639940" y="3026494"/>
                  <a:pt x="1638496" y="3043659"/>
                  <a:pt x="1625600" y="3053976"/>
                </a:cubicBezTo>
                <a:cubicBezTo>
                  <a:pt x="1620681" y="3057912"/>
                  <a:pt x="1613647" y="3057961"/>
                  <a:pt x="1607670" y="3059953"/>
                </a:cubicBezTo>
                <a:cubicBezTo>
                  <a:pt x="1575793" y="3107768"/>
                  <a:pt x="1617633" y="3049988"/>
                  <a:pt x="1577788" y="3089835"/>
                </a:cubicBezTo>
                <a:cubicBezTo>
                  <a:pt x="1572709" y="3094914"/>
                  <a:pt x="1569047" y="3101340"/>
                  <a:pt x="1565835" y="3107765"/>
                </a:cubicBezTo>
                <a:cubicBezTo>
                  <a:pt x="1563018" y="3113400"/>
                  <a:pt x="1564313" y="3121239"/>
                  <a:pt x="1559858" y="3125694"/>
                </a:cubicBezTo>
                <a:cubicBezTo>
                  <a:pt x="1555403" y="3130149"/>
                  <a:pt x="1547905" y="3129679"/>
                  <a:pt x="1541929" y="3131671"/>
                </a:cubicBezTo>
                <a:cubicBezTo>
                  <a:pt x="1535953" y="3137647"/>
                  <a:pt x="1530878" y="3144687"/>
                  <a:pt x="1524000" y="3149600"/>
                </a:cubicBezTo>
                <a:cubicBezTo>
                  <a:pt x="1516750" y="3154778"/>
                  <a:pt x="1506394" y="3155253"/>
                  <a:pt x="1500094" y="3161553"/>
                </a:cubicBezTo>
                <a:cubicBezTo>
                  <a:pt x="1495639" y="3166007"/>
                  <a:pt x="1498052" y="3174563"/>
                  <a:pt x="1494117" y="3179482"/>
                </a:cubicBezTo>
                <a:cubicBezTo>
                  <a:pt x="1489630" y="3185091"/>
                  <a:pt x="1482164" y="3187451"/>
                  <a:pt x="1476188" y="3191435"/>
                </a:cubicBezTo>
                <a:cubicBezTo>
                  <a:pt x="1472204" y="3197412"/>
                  <a:pt x="1469314" y="3204286"/>
                  <a:pt x="1464235" y="3209365"/>
                </a:cubicBezTo>
                <a:cubicBezTo>
                  <a:pt x="1459156" y="3214444"/>
                  <a:pt x="1451035" y="3215912"/>
                  <a:pt x="1446305" y="3221318"/>
                </a:cubicBezTo>
                <a:cubicBezTo>
                  <a:pt x="1436845" y="3232129"/>
                  <a:pt x="1430368" y="3245223"/>
                  <a:pt x="1422400" y="3257176"/>
                </a:cubicBezTo>
                <a:cubicBezTo>
                  <a:pt x="1418905" y="3262418"/>
                  <a:pt x="1419918" y="3269864"/>
                  <a:pt x="1416423" y="3275106"/>
                </a:cubicBezTo>
                <a:cubicBezTo>
                  <a:pt x="1411735" y="3282138"/>
                  <a:pt x="1404470" y="3287059"/>
                  <a:pt x="1398494" y="3293035"/>
                </a:cubicBezTo>
                <a:cubicBezTo>
                  <a:pt x="1382683" y="3356273"/>
                  <a:pt x="1404149" y="3281805"/>
                  <a:pt x="1380564" y="3334871"/>
                </a:cubicBezTo>
                <a:cubicBezTo>
                  <a:pt x="1357163" y="3387523"/>
                  <a:pt x="1383407" y="3355933"/>
                  <a:pt x="1350682" y="3388659"/>
                </a:cubicBezTo>
                <a:cubicBezTo>
                  <a:pt x="1346698" y="3400612"/>
                  <a:pt x="1345718" y="3414035"/>
                  <a:pt x="1338729" y="3424518"/>
                </a:cubicBezTo>
                <a:cubicBezTo>
                  <a:pt x="1309608" y="3468199"/>
                  <a:pt x="1345153" y="3413275"/>
                  <a:pt x="1314823" y="3466353"/>
                </a:cubicBezTo>
                <a:cubicBezTo>
                  <a:pt x="1311259" y="3472589"/>
                  <a:pt x="1306854" y="3478306"/>
                  <a:pt x="1302870" y="3484282"/>
                </a:cubicBezTo>
                <a:cubicBezTo>
                  <a:pt x="1295836" y="3505387"/>
                  <a:pt x="1287637" y="3528460"/>
                  <a:pt x="1284941" y="3550023"/>
                </a:cubicBezTo>
                <a:cubicBezTo>
                  <a:pt x="1277945" y="3605985"/>
                  <a:pt x="1282859" y="3582253"/>
                  <a:pt x="1272988" y="3621741"/>
                </a:cubicBezTo>
                <a:cubicBezTo>
                  <a:pt x="1259943" y="3739135"/>
                  <a:pt x="1263107" y="3688121"/>
                  <a:pt x="1272988" y="3890682"/>
                </a:cubicBezTo>
                <a:cubicBezTo>
                  <a:pt x="1274061" y="3912671"/>
                  <a:pt x="1279558" y="3919655"/>
                  <a:pt x="1284941" y="3938494"/>
                </a:cubicBezTo>
                <a:cubicBezTo>
                  <a:pt x="1287198" y="3946392"/>
                  <a:pt x="1286361" y="3955566"/>
                  <a:pt x="1290917" y="3962400"/>
                </a:cubicBezTo>
                <a:cubicBezTo>
                  <a:pt x="1294901" y="3968377"/>
                  <a:pt x="1302870" y="3970369"/>
                  <a:pt x="1308847" y="3974353"/>
                </a:cubicBezTo>
                <a:lnTo>
                  <a:pt x="1326776" y="4028141"/>
                </a:lnTo>
                <a:cubicBezTo>
                  <a:pt x="1328768" y="4034118"/>
                  <a:pt x="1329257" y="4040829"/>
                  <a:pt x="1332752" y="4046071"/>
                </a:cubicBezTo>
                <a:cubicBezTo>
                  <a:pt x="1340721" y="4058024"/>
                  <a:pt x="1352115" y="4068301"/>
                  <a:pt x="1356658" y="4081929"/>
                </a:cubicBezTo>
                <a:cubicBezTo>
                  <a:pt x="1377526" y="4144532"/>
                  <a:pt x="1357835" y="4095942"/>
                  <a:pt x="1380564" y="4135718"/>
                </a:cubicBezTo>
                <a:cubicBezTo>
                  <a:pt x="1384984" y="4143453"/>
                  <a:pt x="1386217" y="4153324"/>
                  <a:pt x="1392517" y="4159623"/>
                </a:cubicBezTo>
                <a:cubicBezTo>
                  <a:pt x="1396972" y="4164078"/>
                  <a:pt x="1404470" y="4163608"/>
                  <a:pt x="1410447" y="4165600"/>
                </a:cubicBezTo>
                <a:cubicBezTo>
                  <a:pt x="1429681" y="4223304"/>
                  <a:pt x="1398840" y="4133596"/>
                  <a:pt x="1428376" y="4207435"/>
                </a:cubicBezTo>
                <a:cubicBezTo>
                  <a:pt x="1433055" y="4219133"/>
                  <a:pt x="1440329" y="4243294"/>
                  <a:pt x="1440329" y="4243294"/>
                </a:cubicBezTo>
                <a:cubicBezTo>
                  <a:pt x="1442321" y="4257239"/>
                  <a:pt x="1442599" y="4271539"/>
                  <a:pt x="1446305" y="4285129"/>
                </a:cubicBezTo>
                <a:cubicBezTo>
                  <a:pt x="1448649" y="4293724"/>
                  <a:pt x="1457916" y="4300132"/>
                  <a:pt x="1458258" y="4309035"/>
                </a:cubicBezTo>
                <a:cubicBezTo>
                  <a:pt x="1459944" y="4352875"/>
                  <a:pt x="1455647" y="4396774"/>
                  <a:pt x="1452282" y="4440518"/>
                </a:cubicBezTo>
                <a:cubicBezTo>
                  <a:pt x="1451652" y="4448707"/>
                  <a:pt x="1451436" y="4458009"/>
                  <a:pt x="1446305" y="4464423"/>
                </a:cubicBezTo>
                <a:cubicBezTo>
                  <a:pt x="1442370" y="4469342"/>
                  <a:pt x="1434011" y="4467583"/>
                  <a:pt x="1428376" y="4470400"/>
                </a:cubicBezTo>
                <a:cubicBezTo>
                  <a:pt x="1421952" y="4473612"/>
                  <a:pt x="1417011" y="4479436"/>
                  <a:pt x="1410447" y="4482353"/>
                </a:cubicBezTo>
                <a:cubicBezTo>
                  <a:pt x="1366463" y="4501901"/>
                  <a:pt x="1385626" y="4485293"/>
                  <a:pt x="1350682" y="4506259"/>
                </a:cubicBezTo>
                <a:cubicBezTo>
                  <a:pt x="1338363" y="4513650"/>
                  <a:pt x="1326776" y="4522196"/>
                  <a:pt x="1314823" y="4530165"/>
                </a:cubicBezTo>
                <a:lnTo>
                  <a:pt x="1296894" y="4542118"/>
                </a:lnTo>
                <a:cubicBezTo>
                  <a:pt x="1294902" y="4548094"/>
                  <a:pt x="1295372" y="4555593"/>
                  <a:pt x="1290917" y="4560047"/>
                </a:cubicBezTo>
                <a:cubicBezTo>
                  <a:pt x="1280759" y="4570205"/>
                  <a:pt x="1255058" y="4583953"/>
                  <a:pt x="1255058" y="4583953"/>
                </a:cubicBezTo>
                <a:cubicBezTo>
                  <a:pt x="1253066" y="4589929"/>
                  <a:pt x="1254208" y="4598220"/>
                  <a:pt x="1249082" y="4601882"/>
                </a:cubicBezTo>
                <a:cubicBezTo>
                  <a:pt x="1238829" y="4609205"/>
                  <a:pt x="1225176" y="4609851"/>
                  <a:pt x="1213223" y="4613835"/>
                </a:cubicBezTo>
                <a:lnTo>
                  <a:pt x="1195294" y="4619812"/>
                </a:lnTo>
                <a:cubicBezTo>
                  <a:pt x="1189317" y="4621804"/>
                  <a:pt x="1182999" y="4622971"/>
                  <a:pt x="1177364" y="4625788"/>
                </a:cubicBezTo>
                <a:cubicBezTo>
                  <a:pt x="1161427" y="4633757"/>
                  <a:pt x="1146838" y="4645372"/>
                  <a:pt x="1129552" y="4649694"/>
                </a:cubicBezTo>
                <a:cubicBezTo>
                  <a:pt x="1121584" y="4651686"/>
                  <a:pt x="1113514" y="4653311"/>
                  <a:pt x="1105647" y="4655671"/>
                </a:cubicBezTo>
                <a:cubicBezTo>
                  <a:pt x="1093579" y="4659291"/>
                  <a:pt x="1082216" y="4665551"/>
                  <a:pt x="1069788" y="4667623"/>
                </a:cubicBezTo>
                <a:cubicBezTo>
                  <a:pt x="1057835" y="4669615"/>
                  <a:pt x="1045758" y="4670971"/>
                  <a:pt x="1033929" y="4673600"/>
                </a:cubicBezTo>
                <a:cubicBezTo>
                  <a:pt x="1027779" y="4674967"/>
                  <a:pt x="1022057" y="4677845"/>
                  <a:pt x="1016000" y="4679576"/>
                </a:cubicBezTo>
                <a:cubicBezTo>
                  <a:pt x="963461" y="4694587"/>
                  <a:pt x="1017160" y="4677199"/>
                  <a:pt x="974164" y="4691529"/>
                </a:cubicBezTo>
                <a:lnTo>
                  <a:pt x="938305" y="4715435"/>
                </a:lnTo>
                <a:cubicBezTo>
                  <a:pt x="932329" y="4719419"/>
                  <a:pt x="927190" y="4725117"/>
                  <a:pt x="920376" y="4727388"/>
                </a:cubicBezTo>
                <a:lnTo>
                  <a:pt x="884517" y="4739341"/>
                </a:lnTo>
                <a:cubicBezTo>
                  <a:pt x="850530" y="4764832"/>
                  <a:pt x="870063" y="4754120"/>
                  <a:pt x="824752" y="4769223"/>
                </a:cubicBezTo>
                <a:lnTo>
                  <a:pt x="806823" y="4775200"/>
                </a:lnTo>
                <a:lnTo>
                  <a:pt x="788894" y="4781176"/>
                </a:lnTo>
                <a:cubicBezTo>
                  <a:pt x="784910" y="4787153"/>
                  <a:pt x="783178" y="4795542"/>
                  <a:pt x="776941" y="4799106"/>
                </a:cubicBezTo>
                <a:cubicBezTo>
                  <a:pt x="768121" y="4804146"/>
                  <a:pt x="756913" y="4802618"/>
                  <a:pt x="747058" y="4805082"/>
                </a:cubicBezTo>
                <a:cubicBezTo>
                  <a:pt x="740946" y="4806610"/>
                  <a:pt x="735241" y="4809531"/>
                  <a:pt x="729129" y="4811059"/>
                </a:cubicBezTo>
                <a:cubicBezTo>
                  <a:pt x="719274" y="4813523"/>
                  <a:pt x="709102" y="4814571"/>
                  <a:pt x="699247" y="4817035"/>
                </a:cubicBezTo>
                <a:cubicBezTo>
                  <a:pt x="693135" y="4818563"/>
                  <a:pt x="687429" y="4821484"/>
                  <a:pt x="681317" y="4823012"/>
                </a:cubicBezTo>
                <a:cubicBezTo>
                  <a:pt x="671462" y="4825476"/>
                  <a:pt x="661396" y="4826996"/>
                  <a:pt x="651435" y="4828988"/>
                </a:cubicBezTo>
                <a:cubicBezTo>
                  <a:pt x="611177" y="4869246"/>
                  <a:pt x="657758" y="4828815"/>
                  <a:pt x="609600" y="4852894"/>
                </a:cubicBezTo>
                <a:cubicBezTo>
                  <a:pt x="596751" y="4859319"/>
                  <a:pt x="585694" y="4868831"/>
                  <a:pt x="573741" y="4876800"/>
                </a:cubicBezTo>
                <a:lnTo>
                  <a:pt x="555811" y="4888753"/>
                </a:lnTo>
                <a:cubicBezTo>
                  <a:pt x="549835" y="4892737"/>
                  <a:pt x="544850" y="4898964"/>
                  <a:pt x="537882" y="4900706"/>
                </a:cubicBezTo>
                <a:lnTo>
                  <a:pt x="513976" y="4906682"/>
                </a:lnTo>
                <a:cubicBezTo>
                  <a:pt x="508000" y="4910666"/>
                  <a:pt x="502772" y="4916113"/>
                  <a:pt x="496047" y="4918635"/>
                </a:cubicBezTo>
                <a:cubicBezTo>
                  <a:pt x="486536" y="4922202"/>
                  <a:pt x="476019" y="4922148"/>
                  <a:pt x="466164" y="4924612"/>
                </a:cubicBezTo>
                <a:cubicBezTo>
                  <a:pt x="460053" y="4926140"/>
                  <a:pt x="454211" y="4928596"/>
                  <a:pt x="448235" y="4930588"/>
                </a:cubicBezTo>
                <a:cubicBezTo>
                  <a:pt x="442258" y="4936565"/>
                  <a:pt x="437694" y="4944413"/>
                  <a:pt x="430305" y="4948518"/>
                </a:cubicBezTo>
                <a:cubicBezTo>
                  <a:pt x="411646" y="4958885"/>
                  <a:pt x="385165" y="4961869"/>
                  <a:pt x="364564" y="4966447"/>
                </a:cubicBezTo>
                <a:cubicBezTo>
                  <a:pt x="313836" y="4977719"/>
                  <a:pt x="371351" y="4968038"/>
                  <a:pt x="298823" y="4978400"/>
                </a:cubicBezTo>
                <a:lnTo>
                  <a:pt x="245035" y="4996329"/>
                </a:lnTo>
                <a:cubicBezTo>
                  <a:pt x="239058" y="4998321"/>
                  <a:pt x="232347" y="4998811"/>
                  <a:pt x="227105" y="5002306"/>
                </a:cubicBezTo>
                <a:cubicBezTo>
                  <a:pt x="215152" y="5010275"/>
                  <a:pt x="202739" y="5017593"/>
                  <a:pt x="191247" y="5026212"/>
                </a:cubicBezTo>
                <a:cubicBezTo>
                  <a:pt x="183278" y="5032188"/>
                  <a:pt x="175501" y="5038429"/>
                  <a:pt x="167341" y="5044141"/>
                </a:cubicBezTo>
                <a:cubicBezTo>
                  <a:pt x="155572" y="5052379"/>
                  <a:pt x="143435" y="5060078"/>
                  <a:pt x="131482" y="5068047"/>
                </a:cubicBezTo>
                <a:cubicBezTo>
                  <a:pt x="125505" y="5072031"/>
                  <a:pt x="120521" y="5078258"/>
                  <a:pt x="113552" y="5080000"/>
                </a:cubicBezTo>
                <a:lnTo>
                  <a:pt x="89647" y="5085976"/>
                </a:lnTo>
                <a:cubicBezTo>
                  <a:pt x="54470" y="5103564"/>
                  <a:pt x="74195" y="5095111"/>
                  <a:pt x="29882" y="5109882"/>
                </a:cubicBezTo>
                <a:cubicBezTo>
                  <a:pt x="8172" y="5117119"/>
                  <a:pt x="18253" y="5115859"/>
                  <a:pt x="0" y="5115859"/>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p:cNvPicPr>
            <a:picLocks noChangeAspect="1"/>
          </p:cNvPicPr>
          <p:nvPr/>
        </p:nvPicPr>
        <p:blipFill rotWithShape="1">
          <a:blip r:embed="rId8"/>
          <a:srcRect l="7661" t="12757" r="12431" b="7565"/>
          <a:stretch/>
        </p:blipFill>
        <p:spPr>
          <a:xfrm>
            <a:off x="2763265" y="1491889"/>
            <a:ext cx="2103685" cy="1398431"/>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0195" y="1496439"/>
            <a:ext cx="1679872" cy="2375512"/>
          </a:xfrm>
          <a:prstGeom prst="rect">
            <a:avLst/>
          </a:prstGeom>
        </p:spPr>
      </p:pic>
      <p:cxnSp>
        <p:nvCxnSpPr>
          <p:cNvPr id="27" name="Connecteur droit 26"/>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0" name="Image 29"/>
          <p:cNvPicPr>
            <a:picLocks noChangeAspect="1"/>
          </p:cNvPicPr>
          <p:nvPr/>
        </p:nvPicPr>
        <p:blipFill>
          <a:blip r:embed="rId10"/>
          <a:stretch>
            <a:fillRect/>
          </a:stretch>
        </p:blipFill>
        <p:spPr>
          <a:xfrm>
            <a:off x="10733441" y="2854580"/>
            <a:ext cx="1169943" cy="761324"/>
          </a:xfrm>
          <a:prstGeom prst="ellipse">
            <a:avLst/>
          </a:prstGeom>
        </p:spPr>
      </p:pic>
      <p:pic>
        <p:nvPicPr>
          <p:cNvPr id="31" name="Image 30"/>
          <p:cNvPicPr>
            <a:picLocks noChangeAspect="1"/>
          </p:cNvPicPr>
          <p:nvPr/>
        </p:nvPicPr>
        <p:blipFill>
          <a:blip r:embed="rId11"/>
          <a:stretch>
            <a:fillRect/>
          </a:stretch>
        </p:blipFill>
        <p:spPr>
          <a:xfrm>
            <a:off x="8259759" y="2663687"/>
            <a:ext cx="1205995" cy="612671"/>
          </a:xfrm>
          <a:prstGeom prst="ellipse">
            <a:avLst/>
          </a:prstGeom>
        </p:spPr>
      </p:pic>
      <p:pic>
        <p:nvPicPr>
          <p:cNvPr id="32" name="Image 31"/>
          <p:cNvPicPr>
            <a:picLocks noChangeAspect="1"/>
          </p:cNvPicPr>
          <p:nvPr/>
        </p:nvPicPr>
        <p:blipFill>
          <a:blip r:embed="rId12"/>
          <a:stretch>
            <a:fillRect/>
          </a:stretch>
        </p:blipFill>
        <p:spPr>
          <a:xfrm>
            <a:off x="9646055" y="1869307"/>
            <a:ext cx="1191570" cy="794380"/>
          </a:xfrm>
          <a:prstGeom prst="ellipse">
            <a:avLst/>
          </a:prstGeom>
        </p:spPr>
      </p:pic>
      <p:sp>
        <p:nvSpPr>
          <p:cNvPr id="33" name="ZoneTexte 32"/>
          <p:cNvSpPr txBox="1"/>
          <p:nvPr/>
        </p:nvSpPr>
        <p:spPr>
          <a:xfrm>
            <a:off x="2678745" y="4565896"/>
            <a:ext cx="5954452" cy="461665"/>
          </a:xfrm>
          <a:prstGeom prst="rect">
            <a:avLst/>
          </a:prstGeom>
          <a:noFill/>
        </p:spPr>
        <p:txBody>
          <a:bodyPr wrap="square" rtlCol="0">
            <a:spAutoFit/>
          </a:bodyPr>
          <a:lstStyle/>
          <a:p>
            <a:r>
              <a:rPr lang="fr-FR" sz="2400" dirty="0" err="1" smtClean="0">
                <a:solidFill>
                  <a:schemeClr val="tx1">
                    <a:lumMod val="65000"/>
                    <a:lumOff val="35000"/>
                  </a:schemeClr>
                </a:solidFill>
              </a:rPr>
              <a:t>PLUi</a:t>
            </a:r>
            <a:r>
              <a:rPr lang="fr-FR" sz="2400" dirty="0" smtClean="0">
                <a:solidFill>
                  <a:schemeClr val="tx1">
                    <a:lumMod val="65000"/>
                    <a:lumOff val="35000"/>
                  </a:schemeClr>
                </a:solidFill>
              </a:rPr>
              <a:t>, PCDN, sites protégés, aménagements...</a:t>
            </a:r>
            <a:endParaRPr lang="fr-BE" sz="2400"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51" y="3579326"/>
            <a:ext cx="2321169" cy="1218614"/>
          </a:xfrm>
          <a:prstGeom prst="rect">
            <a:avLst/>
          </a:prstGeom>
        </p:spPr>
      </p:pic>
      <p:sp>
        <p:nvSpPr>
          <p:cNvPr id="23" name="ZoneTexte 22"/>
          <p:cNvSpPr txBox="1"/>
          <p:nvPr/>
        </p:nvSpPr>
        <p:spPr>
          <a:xfrm>
            <a:off x="449703" y="3819301"/>
            <a:ext cx="1751268" cy="369332"/>
          </a:xfrm>
          <a:prstGeom prst="rect">
            <a:avLst/>
          </a:prstGeom>
          <a:noFill/>
        </p:spPr>
        <p:txBody>
          <a:bodyPr wrap="square" rtlCol="0">
            <a:spAutoFit/>
          </a:bodyPr>
          <a:lstStyle/>
          <a:p>
            <a:r>
              <a:rPr lang="fr-FR" dirty="0" smtClean="0">
                <a:solidFill>
                  <a:schemeClr val="tx1">
                    <a:lumMod val="65000"/>
                    <a:lumOff val="35000"/>
                  </a:schemeClr>
                </a:solidFill>
              </a:rPr>
              <a:t>Pour appliquer</a:t>
            </a:r>
            <a:endParaRPr lang="fr-BE" dirty="0">
              <a:solidFill>
                <a:schemeClr val="tx1">
                  <a:lumMod val="65000"/>
                  <a:lumOff val="35000"/>
                </a:schemeClr>
              </a:solidFill>
            </a:endParaRPr>
          </a:p>
        </p:txBody>
      </p:sp>
    </p:spTree>
    <p:extLst>
      <p:ext uri="{BB962C8B-B14F-4D97-AF65-F5344CB8AC3E}">
        <p14:creationId xmlns:p14="http://schemas.microsoft.com/office/powerpoint/2010/main" val="4654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6" presetClass="emph" presetSubtype="0" autoRev="1" fill="hold" nodeType="withEffect">
                                  <p:stCondLst>
                                    <p:cond delay="0"/>
                                  </p:stCondLst>
                                  <p:childTnLst>
                                    <p:animScale>
                                      <p:cBhvr>
                                        <p:cTn id="14" dur="2000" fill="hold"/>
                                        <p:tgtEl>
                                          <p:spTgt spid="19"/>
                                        </p:tgtEl>
                                      </p:cBhvr>
                                      <p:by x="200000" y="20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6" presetClass="emph" presetSubtype="0" autoRev="1" fill="hold" nodeType="withEffect">
                                  <p:stCondLst>
                                    <p:cond delay="0"/>
                                  </p:stCondLst>
                                  <p:childTnLst>
                                    <p:animScale>
                                      <p:cBhvr>
                                        <p:cTn id="20" dur="2000" fill="hold"/>
                                        <p:tgtEl>
                                          <p:spTgt spid="20"/>
                                        </p:tgtEl>
                                      </p:cBhvr>
                                      <p:by x="200000" y="2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6" presetClass="emph" presetSubtype="0" autoRev="1" fill="hold" nodeType="withEffect">
                                  <p:stCondLst>
                                    <p:cond delay="0"/>
                                  </p:stCondLst>
                                  <p:childTnLst>
                                    <p:animScale>
                                      <p:cBhvr>
                                        <p:cTn id="36" dur="2000" fill="hold"/>
                                        <p:tgtEl>
                                          <p:spTgt spid="31"/>
                                        </p:tgtEl>
                                      </p:cBhvr>
                                      <p:by x="150000" y="150000"/>
                                    </p:animScale>
                                  </p:childTnLst>
                                </p:cTn>
                              </p:par>
                              <p:par>
                                <p:cTn id="37" presetID="6" presetClass="emph" presetSubtype="0" autoRev="1" fill="hold" nodeType="withEffect">
                                  <p:stCondLst>
                                    <p:cond delay="0"/>
                                  </p:stCondLst>
                                  <p:childTnLst>
                                    <p:animScale>
                                      <p:cBhvr>
                                        <p:cTn id="38" dur="2000" fill="hold"/>
                                        <p:tgtEl>
                                          <p:spTgt spid="32"/>
                                        </p:tgtEl>
                                      </p:cBhvr>
                                      <p:by x="150000" y="150000"/>
                                    </p:animScale>
                                  </p:childTnLst>
                                </p:cTn>
                              </p:par>
                              <p:par>
                                <p:cTn id="39" presetID="6" presetClass="emph" presetSubtype="0" autoRev="1" fill="hold" nodeType="withEffect">
                                  <p:stCondLst>
                                    <p:cond delay="0"/>
                                  </p:stCondLst>
                                  <p:childTnLst>
                                    <p:animScale>
                                      <p:cBhvr>
                                        <p:cTn id="40" dur="2000" fill="hold"/>
                                        <p:tgtEl>
                                          <p:spTgt spid="30"/>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3" grpId="0"/>
      <p:bldP spid="23" grpId="0"/>
    </p:bldLst>
  </p:timing>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F3CF0B2-1D89-4FA5-A0B5-4397680873D7}">
  <we:reference id="wa104379279" version="2.1.0.0" store="fr-FR"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B37756E94F054DA7BB41554EB9CF8B" ma:contentTypeVersion="7" ma:contentTypeDescription="Crée un document." ma:contentTypeScope="" ma:versionID="42604abc525832d29a65b5c3ce378c71">
  <xsd:schema xmlns:xsd="http://www.w3.org/2001/XMLSchema" xmlns:xs="http://www.w3.org/2001/XMLSchema" xmlns:p="http://schemas.microsoft.com/office/2006/metadata/properties" xmlns:ns2="5ca908ae-d96b-45fe-8961-4897c443e6a8" targetNamespace="http://schemas.microsoft.com/office/2006/metadata/properties" ma:root="true" ma:fieldsID="e47279782066bcb73d9deefcf2230587" ns2:_="">
    <xsd:import namespace="5ca908ae-d96b-45fe-8961-4897c443e6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908ae-d96b-45fe-8961-4897c443e6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760527-95D0-4B07-B552-590F2B27CA7A}"/>
</file>

<file path=customXml/itemProps2.xml><?xml version="1.0" encoding="utf-8"?>
<ds:datastoreItem xmlns:ds="http://schemas.openxmlformats.org/officeDocument/2006/customXml" ds:itemID="{F5266029-40C2-414C-A13F-6D8F41BE464B}"/>
</file>

<file path=customXml/itemProps3.xml><?xml version="1.0" encoding="utf-8"?>
<ds:datastoreItem xmlns:ds="http://schemas.openxmlformats.org/officeDocument/2006/customXml" ds:itemID="{8C7B9F63-BF82-44F5-8AF7-BEE7B7CE336A}"/>
</file>

<file path=docProps/app.xml><?xml version="1.0" encoding="utf-8"?>
<Properties xmlns="http://schemas.openxmlformats.org/officeDocument/2006/extended-properties" xmlns:vt="http://schemas.openxmlformats.org/officeDocument/2006/docPropsVTypes">
  <TotalTime>1497</TotalTime>
  <Words>1623</Words>
  <Application>Microsoft Office PowerPoint</Application>
  <PresentationFormat>Grand écran</PresentationFormat>
  <Paragraphs>194</Paragraphs>
  <Slides>14</Slides>
  <Notes>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14</vt:i4>
      </vt:variant>
    </vt:vector>
  </HeadingPairs>
  <TitlesOfParts>
    <vt:vector size="23" baseType="lpstr">
      <vt:lpstr>Agency FB</vt:lpstr>
      <vt:lpstr>Arial</vt:lpstr>
      <vt:lpstr>Calibri</vt:lpstr>
      <vt:lpstr>Kristen ITC</vt:lpstr>
      <vt:lpstr>Lato</vt:lpstr>
      <vt:lpstr>Times New Roman</vt:lpstr>
      <vt:lpstr>Wingdings</vt:lpstr>
      <vt:lpstr>Couvertures</vt:lpstr>
      <vt:lpstr>Contenu</vt:lpstr>
      <vt:lpstr>Le Vade-mecum…</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Les              du Vade-mecum</vt:lpstr>
      <vt:lpstr>…encore un outil TVBuONAIR disponible très prochainement sur www.tvbuonair.eu</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Coraline Berger</cp:lastModifiedBy>
  <cp:revision>121</cp:revision>
  <dcterms:created xsi:type="dcterms:W3CDTF">2019-10-14T08:46:11Z</dcterms:created>
  <dcterms:modified xsi:type="dcterms:W3CDTF">2020-11-23T15:45:23Z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0x0101005DB37756E94F054DA7BB41554EB9CF8B</vt:lpwstr>
  </property>
</Properties>
</file>