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1.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4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0" r:id="rId2"/>
  </p:sldMasterIdLst>
  <p:notesMasterIdLst>
    <p:notesMasterId r:id="rId45"/>
  </p:notesMasterIdLst>
  <p:sldIdLst>
    <p:sldId id="256" r:id="rId3"/>
    <p:sldId id="258" r:id="rId4"/>
    <p:sldId id="259" r:id="rId5"/>
    <p:sldId id="262" r:id="rId6"/>
    <p:sldId id="291" r:id="rId7"/>
    <p:sldId id="292" r:id="rId8"/>
    <p:sldId id="261" r:id="rId9"/>
    <p:sldId id="263" r:id="rId10"/>
    <p:sldId id="264" r:id="rId11"/>
    <p:sldId id="265" r:id="rId12"/>
    <p:sldId id="297" r:id="rId13"/>
    <p:sldId id="266" r:id="rId14"/>
    <p:sldId id="272" r:id="rId15"/>
    <p:sldId id="269" r:id="rId16"/>
    <p:sldId id="267" r:id="rId17"/>
    <p:sldId id="273" r:id="rId18"/>
    <p:sldId id="270" r:id="rId19"/>
    <p:sldId id="274" r:id="rId20"/>
    <p:sldId id="275" r:id="rId21"/>
    <p:sldId id="276" r:id="rId22"/>
    <p:sldId id="277" r:id="rId23"/>
    <p:sldId id="278" r:id="rId24"/>
    <p:sldId id="279" r:id="rId25"/>
    <p:sldId id="283" r:id="rId26"/>
    <p:sldId id="284" r:id="rId27"/>
    <p:sldId id="281" r:id="rId28"/>
    <p:sldId id="282" r:id="rId29"/>
    <p:sldId id="285" r:id="rId30"/>
    <p:sldId id="286" r:id="rId31"/>
    <p:sldId id="287" r:id="rId32"/>
    <p:sldId id="288" r:id="rId33"/>
    <p:sldId id="289" r:id="rId34"/>
    <p:sldId id="290" r:id="rId35"/>
    <p:sldId id="293" r:id="rId36"/>
    <p:sldId id="295" r:id="rId37"/>
    <p:sldId id="294" r:id="rId38"/>
    <p:sldId id="296" r:id="rId39"/>
    <p:sldId id="299" r:id="rId40"/>
    <p:sldId id="298" r:id="rId41"/>
    <p:sldId id="300" r:id="rId42"/>
    <p:sldId id="301" r:id="rId43"/>
    <p:sldId id="257"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A97"/>
    <a:srgbClr val="343C0C"/>
    <a:srgbClr val="B2CD29"/>
    <a:srgbClr val="BCD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05" autoAdjust="0"/>
    <p:restoredTop sz="94660"/>
  </p:normalViewPr>
  <p:slideViewPr>
    <p:cSldViewPr snapToGrid="0">
      <p:cViewPr>
        <p:scale>
          <a:sx n="64" d="100"/>
          <a:sy n="64" d="100"/>
        </p:scale>
        <p:origin x="732"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AE6AE-6738-4FFF-AA29-5DDBB3FE334A}" type="datetimeFigureOut">
              <a:rPr lang="fr-BE" smtClean="0"/>
              <a:t>29-09-20</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76D7C-69EE-428B-991C-A42E9D3D48A5}" type="slidenum">
              <a:rPr lang="fr-BE" smtClean="0"/>
              <a:t>‹N°›</a:t>
            </a:fld>
            <a:endParaRPr lang="fr-BE"/>
          </a:p>
        </p:txBody>
      </p:sp>
    </p:spTree>
    <p:extLst>
      <p:ext uri="{BB962C8B-B14F-4D97-AF65-F5344CB8AC3E}">
        <p14:creationId xmlns:p14="http://schemas.microsoft.com/office/powerpoint/2010/main" val="212849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ge de garde">
    <p:bg>
      <p:bgPr>
        <a:solidFill>
          <a:srgbClr val="2E75B6"/>
        </a:solidFill>
        <a:effectLst/>
      </p:bgPr>
    </p:bg>
    <p:spTree>
      <p:nvGrpSpPr>
        <p:cNvPr id="1" name=""/>
        <p:cNvGrpSpPr/>
        <p:nvPr/>
      </p:nvGrpSpPr>
      <p:grpSpPr>
        <a:xfrm>
          <a:off x="0" y="0"/>
          <a:ext cx="0" cy="0"/>
          <a:chOff x="0" y="0"/>
          <a:chExt cx="0" cy="0"/>
        </a:xfrm>
      </p:grpSpPr>
      <p:sp>
        <p:nvSpPr>
          <p:cNvPr id="20" name="Rectangle 19"/>
          <p:cNvSpPr/>
          <p:nvPr userDrawn="1"/>
        </p:nvSpPr>
        <p:spPr>
          <a:xfrm>
            <a:off x="-35320" y="-47767"/>
            <a:ext cx="12297833" cy="698083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noFill/>
            </a:endParaRPr>
          </a:p>
        </p:txBody>
      </p:sp>
      <p:sp>
        <p:nvSpPr>
          <p:cNvPr id="2" name="Titre 1"/>
          <p:cNvSpPr>
            <a:spLocks noGrp="1"/>
          </p:cNvSpPr>
          <p:nvPr>
            <p:ph type="ctrTitle"/>
          </p:nvPr>
        </p:nvSpPr>
        <p:spPr>
          <a:xfrm>
            <a:off x="1524000" y="2495912"/>
            <a:ext cx="9144000" cy="1387501"/>
          </a:xfrm>
          <a:prstGeom prst="rect">
            <a:avLst/>
          </a:prstGeom>
        </p:spPr>
        <p:txBody>
          <a:bodyPr anchor="b">
            <a:normAutofit/>
          </a:bodyPr>
          <a:lstStyle>
            <a:lvl1pPr algn="ctr">
              <a:defRPr sz="40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dirty="0" smtClean="0"/>
              <a:t>Modifiez le style du titre</a:t>
            </a:r>
            <a:endParaRPr lang="fr-BE" dirty="0"/>
          </a:p>
        </p:txBody>
      </p:sp>
      <p:sp>
        <p:nvSpPr>
          <p:cNvPr id="3" name="Sous-titre 2"/>
          <p:cNvSpPr>
            <a:spLocks noGrp="1"/>
          </p:cNvSpPr>
          <p:nvPr>
            <p:ph type="subTitle" idx="1"/>
          </p:nvPr>
        </p:nvSpPr>
        <p:spPr>
          <a:xfrm>
            <a:off x="1524000" y="4004026"/>
            <a:ext cx="9144000" cy="817687"/>
          </a:xfrm>
          <a:prstGeom prst="rect">
            <a:avLst/>
          </a:prstGeom>
        </p:spPr>
        <p:txBody>
          <a:bodyPr/>
          <a:lstStyle>
            <a:lvl1pPr marL="0" indent="0" algn="ctr">
              <a:buNone/>
              <a:defRPr lang="fr-BE" dirty="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Modifier le style des sous-titres du masque</a:t>
            </a:r>
            <a:endParaRPr lang="fr-BE" dirty="0"/>
          </a:p>
        </p:txBody>
      </p:sp>
      <p:sp>
        <p:nvSpPr>
          <p:cNvPr id="15" name="Rectangle 14"/>
          <p:cNvSpPr/>
          <p:nvPr userDrawn="1"/>
        </p:nvSpPr>
        <p:spPr>
          <a:xfrm>
            <a:off x="-35320" y="5712977"/>
            <a:ext cx="12297834" cy="1220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84" y="82294"/>
            <a:ext cx="3880112" cy="1816612"/>
          </a:xfrm>
          <a:prstGeom prst="rect">
            <a:avLst/>
          </a:prstGeom>
        </p:spPr>
      </p:pic>
      <p:pic>
        <p:nvPicPr>
          <p:cNvPr id="11" name="Imag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12898" r="22294" b="13973"/>
          <a:stretch/>
        </p:blipFill>
        <p:spPr>
          <a:xfrm>
            <a:off x="7206020" y="5739576"/>
            <a:ext cx="4988258" cy="1155099"/>
          </a:xfrm>
          <a:prstGeom prst="rect">
            <a:avLst/>
          </a:prstGeom>
        </p:spPr>
      </p:pic>
    </p:spTree>
    <p:extLst>
      <p:ext uri="{BB962C8B-B14F-4D97-AF65-F5344CB8AC3E}">
        <p14:creationId xmlns:p14="http://schemas.microsoft.com/office/powerpoint/2010/main" val="13391486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
    <p:bg>
      <p:bgPr>
        <a:gradFill>
          <a:gsLst>
            <a:gs pos="0">
              <a:srgbClr val="BCD631"/>
            </a:gs>
            <a:gs pos="50000">
              <a:srgbClr val="BCD631"/>
            </a:gs>
            <a:gs pos="100000">
              <a:srgbClr val="BCD631"/>
            </a:gs>
          </a:gsLst>
          <a:lin ang="18900000" scaled="1"/>
        </a:gradFill>
        <a:effectLst/>
      </p:bgPr>
    </p:bg>
    <p:spTree>
      <p:nvGrpSpPr>
        <p:cNvPr id="1" name=""/>
        <p:cNvGrpSpPr/>
        <p:nvPr/>
      </p:nvGrpSpPr>
      <p:grpSpPr>
        <a:xfrm>
          <a:off x="0" y="0"/>
          <a:ext cx="0" cy="0"/>
          <a:chOff x="0" y="0"/>
          <a:chExt cx="0" cy="0"/>
        </a:xfrm>
      </p:grpSpPr>
      <p:sp>
        <p:nvSpPr>
          <p:cNvPr id="4" name="Rectangle 3"/>
          <p:cNvSpPr/>
          <p:nvPr userDrawn="1"/>
        </p:nvSpPr>
        <p:spPr>
          <a:xfrm>
            <a:off x="-43168" y="-68239"/>
            <a:ext cx="12312506" cy="6987654"/>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ctrTitle"/>
          </p:nvPr>
        </p:nvSpPr>
        <p:spPr>
          <a:xfrm>
            <a:off x="1524000" y="2989009"/>
            <a:ext cx="9144000" cy="1464659"/>
          </a:xfrm>
          <a:prstGeom prst="rect">
            <a:avLst/>
          </a:prstGeom>
        </p:spPr>
        <p:txBody>
          <a:bodyPr anchor="t">
            <a:normAutofit/>
          </a:bodyPr>
          <a:lstStyle>
            <a:lvl1pPr algn="ctr">
              <a:defRPr sz="36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dirty="0" smtClean="0"/>
              <a:t>Modifiez le style du titre</a:t>
            </a:r>
            <a:endParaRPr lang="fr-BE" dirty="0"/>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973" y="160572"/>
            <a:ext cx="2882884" cy="1349724"/>
          </a:xfrm>
          <a:prstGeom prst="rect">
            <a:avLst/>
          </a:prstGeom>
        </p:spPr>
      </p:pic>
    </p:spTree>
    <p:extLst>
      <p:ext uri="{BB962C8B-B14F-4D97-AF65-F5344CB8AC3E}">
        <p14:creationId xmlns:p14="http://schemas.microsoft.com/office/powerpoint/2010/main" val="308033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2B5A97"/>
                </a:solidFill>
                <a:latin typeface="Arial" panose="020B0604020202020204" pitchFamily="34" charset="0"/>
                <a:cs typeface="Arial" panose="020B0604020202020204" pitchFamily="34" charset="0"/>
              </a:defRPr>
            </a:lvl1pPr>
          </a:lstStyle>
          <a:p>
            <a:r>
              <a:rPr lang="fr-FR" dirty="0" smtClean="0"/>
              <a:t>Modifiez le style du titre</a:t>
            </a:r>
            <a:endParaRPr lang="fr-BE" dirty="0"/>
          </a:p>
        </p:txBody>
      </p:sp>
      <p:sp>
        <p:nvSpPr>
          <p:cNvPr id="10" name="Espace réservé du texte 2"/>
          <p:cNvSpPr>
            <a:spLocks noGrp="1"/>
          </p:cNvSpPr>
          <p:nvPr>
            <p:ph type="body" idx="1" hasCustomPrompt="1"/>
          </p:nvPr>
        </p:nvSpPr>
        <p:spPr>
          <a:xfrm>
            <a:off x="307496" y="1490213"/>
            <a:ext cx="11595887"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smtClean="0"/>
              <a:t>Ceci est du texte</a:t>
            </a: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Tree>
    <p:extLst>
      <p:ext uri="{BB962C8B-B14F-4D97-AF65-F5344CB8AC3E}">
        <p14:creationId xmlns:p14="http://schemas.microsoft.com/office/powerpoint/2010/main" val="5760564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2B5A97"/>
                </a:solidFill>
                <a:latin typeface="Arial" panose="020B0604020202020204" pitchFamily="34" charset="0"/>
                <a:cs typeface="Arial" panose="020B0604020202020204" pitchFamily="34" charset="0"/>
              </a:defRPr>
            </a:lvl1pPr>
          </a:lstStyle>
          <a:p>
            <a:r>
              <a:rPr lang="fr-FR" dirty="0" smtClean="0"/>
              <a:t>Modifiez le style du titre</a:t>
            </a:r>
            <a:endParaRPr lang="fr-BE" dirty="0"/>
          </a:p>
        </p:txBody>
      </p:sp>
      <p:sp>
        <p:nvSpPr>
          <p:cNvPr id="10" name="Espace réservé du texte 2"/>
          <p:cNvSpPr>
            <a:spLocks noGrp="1"/>
          </p:cNvSpPr>
          <p:nvPr>
            <p:ph type="body" idx="1"/>
          </p:nvPr>
        </p:nvSpPr>
        <p:spPr>
          <a:xfrm>
            <a:off x="307497" y="1490213"/>
            <a:ext cx="5543046"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
        <p:nvSpPr>
          <p:cNvPr id="12" name="Espace réservé du texte 2"/>
          <p:cNvSpPr>
            <a:spLocks noGrp="1"/>
          </p:cNvSpPr>
          <p:nvPr>
            <p:ph type="body" idx="13"/>
          </p:nvPr>
        </p:nvSpPr>
        <p:spPr>
          <a:xfrm>
            <a:off x="6198499" y="1490213"/>
            <a:ext cx="5704885"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Tree>
    <p:extLst>
      <p:ext uri="{BB962C8B-B14F-4D97-AF65-F5344CB8AC3E}">
        <p14:creationId xmlns:p14="http://schemas.microsoft.com/office/powerpoint/2010/main" val="1742550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vierge">
    <p:spTree>
      <p:nvGrpSpPr>
        <p:cNvPr id="1" name=""/>
        <p:cNvGrpSpPr/>
        <p:nvPr/>
      </p:nvGrpSpPr>
      <p:grpSpPr>
        <a:xfrm>
          <a:off x="0" y="0"/>
          <a:ext cx="0" cy="0"/>
          <a:chOff x="0" y="0"/>
          <a:chExt cx="0" cy="0"/>
        </a:xfrm>
      </p:grpSpPr>
      <p:sp>
        <p:nvSpPr>
          <p:cNvPr id="10"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Tree>
    <p:extLst>
      <p:ext uri="{BB962C8B-B14F-4D97-AF65-F5344CB8AC3E}">
        <p14:creationId xmlns:p14="http://schemas.microsoft.com/office/powerpoint/2010/main" val="35195416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4446" r="9373" b="27520"/>
          <a:stretch/>
        </p:blipFill>
        <p:spPr>
          <a:xfrm>
            <a:off x="-35511" y="-34119"/>
            <a:ext cx="12277553" cy="6912591"/>
          </a:xfrm>
          <a:prstGeom prst="rect">
            <a:avLst/>
          </a:prstGeom>
        </p:spPr>
      </p:pic>
    </p:spTree>
    <p:extLst>
      <p:ext uri="{BB962C8B-B14F-4D97-AF65-F5344CB8AC3E}">
        <p14:creationId xmlns:p14="http://schemas.microsoft.com/office/powerpoint/2010/main" val="1231119251"/>
      </p:ext>
    </p:extLst>
  </p:cSld>
  <p:clrMap bg1="lt1" tx1="dk1" bg2="lt2" tx2="dk2" accent1="accent1" accent2="accent2" accent3="accent3" accent4="accent4" accent5="accent5" accent6="accent6" hlink="hlink" folHlink="folHlink"/>
  <p:sldLayoutIdLst>
    <p:sldLayoutId id="2147483655" r:id="rId1"/>
    <p:sldLayoutId id="2147483656"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5712978"/>
            <a:ext cx="12192000" cy="1145022"/>
          </a:xfrm>
          <a:prstGeom prst="rect">
            <a:avLst/>
          </a:prstGeom>
          <a:solidFill>
            <a:srgbClr val="2B5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ZoneTexte 15"/>
          <p:cNvSpPr txBox="1"/>
          <p:nvPr userDrawn="1"/>
        </p:nvSpPr>
        <p:spPr>
          <a:xfrm>
            <a:off x="5358809" y="6127100"/>
            <a:ext cx="6544575" cy="276999"/>
          </a:xfrm>
          <a:prstGeom prst="rect">
            <a:avLst/>
          </a:prstGeom>
          <a:noFill/>
        </p:spPr>
        <p:txBody>
          <a:bodyPr wrap="square" rtlCol="0">
            <a:spAutoFit/>
          </a:bodyPr>
          <a:lstStyle/>
          <a:p>
            <a:pPr algn="r"/>
            <a:r>
              <a:rPr lang="fr-FR" sz="1200" baseline="0" dirty="0" smtClean="0">
                <a:solidFill>
                  <a:schemeClr val="bg1"/>
                </a:solidFill>
                <a:latin typeface="Lato" panose="020F0502020204030203" pitchFamily="34" charset="0"/>
                <a:ea typeface="Lato" panose="020F0502020204030203" pitchFamily="34" charset="0"/>
                <a:cs typeface="Lato" panose="020F0502020204030203" pitchFamily="34" charset="0"/>
              </a:rPr>
              <a:t>Workshop Interreg </a:t>
            </a:r>
            <a:r>
              <a:rPr lang="fr-FR" sz="1200" kern="1200" baseline="0" dirty="0" err="1" smtClean="0">
                <a:solidFill>
                  <a:schemeClr val="bg1"/>
                </a:solidFill>
                <a:latin typeface="Lato" panose="020F0502020204030203" pitchFamily="34" charset="0"/>
                <a:ea typeface="Lato" panose="020F0502020204030203" pitchFamily="34" charset="0"/>
                <a:cs typeface="Lato" panose="020F0502020204030203" pitchFamily="34" charset="0"/>
              </a:rPr>
              <a:t>TVBuONAIR</a:t>
            </a:r>
            <a:r>
              <a:rPr lang="fr-FR" sz="1200" kern="1200" baseline="0" dirty="0" smtClean="0">
                <a:solidFill>
                  <a:schemeClr val="bg1"/>
                </a:solidFill>
                <a:latin typeface="Lato" panose="020F0502020204030203" pitchFamily="34" charset="0"/>
                <a:ea typeface="Lato" panose="020F0502020204030203" pitchFamily="34" charset="0"/>
                <a:cs typeface="Lato" panose="020F0502020204030203" pitchFamily="34" charset="0"/>
              </a:rPr>
              <a:t> • Le Coefficient </a:t>
            </a:r>
            <a:r>
              <a:rPr lang="fr-FR" sz="1200" baseline="0" dirty="0" smtClean="0">
                <a:solidFill>
                  <a:schemeClr val="bg1"/>
                </a:solidFill>
                <a:latin typeface="Lato" panose="020F0502020204030203" pitchFamily="34" charset="0"/>
                <a:ea typeface="Lato" panose="020F0502020204030203" pitchFamily="34" charset="0"/>
                <a:cs typeface="Lato" panose="020F0502020204030203" pitchFamily="34" charset="0"/>
              </a:rPr>
              <a:t>de Biotope par Surface </a:t>
            </a:r>
            <a:r>
              <a:rPr lang="fr-FR" sz="1200" kern="1200" baseline="0" dirty="0" smtClean="0">
                <a:solidFill>
                  <a:schemeClr val="bg1"/>
                </a:solidFill>
                <a:latin typeface="Lato" panose="020F0502020204030203" pitchFamily="34" charset="0"/>
                <a:ea typeface="Lato" panose="020F0502020204030203" pitchFamily="34" charset="0"/>
                <a:cs typeface="Lato" panose="020F0502020204030203" pitchFamily="34" charset="0"/>
              </a:rPr>
              <a:t>•</a:t>
            </a:r>
            <a:r>
              <a:rPr lang="fr-FR" sz="1200" baseline="0" dirty="0" smtClean="0">
                <a:solidFill>
                  <a:schemeClr val="bg1"/>
                </a:solidFill>
                <a:latin typeface="Lato" panose="020F0502020204030203" pitchFamily="34" charset="0"/>
                <a:ea typeface="Lato" panose="020F0502020204030203" pitchFamily="34" charset="0"/>
                <a:cs typeface="Lato" panose="020F0502020204030203" pitchFamily="34" charset="0"/>
              </a:rPr>
              <a:t> 30 septembre 2020</a:t>
            </a:r>
            <a:endParaRPr lang="fr-BE"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Imag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023" y="5922129"/>
            <a:ext cx="1467237" cy="686939"/>
          </a:xfrm>
          <a:prstGeom prst="rect">
            <a:avLst/>
          </a:prstGeom>
        </p:spPr>
      </p:pic>
      <p:sp>
        <p:nvSpPr>
          <p:cNvPr id="2" name="ZoneTexte 1"/>
          <p:cNvSpPr txBox="1"/>
          <p:nvPr userDrawn="1"/>
        </p:nvSpPr>
        <p:spPr>
          <a:xfrm>
            <a:off x="10449722" y="6354048"/>
            <a:ext cx="1453662" cy="276999"/>
          </a:xfrm>
          <a:prstGeom prst="rect">
            <a:avLst/>
          </a:prstGeom>
          <a:noFill/>
        </p:spPr>
        <p:txBody>
          <a:bodyPr wrap="square" rtlCol="0">
            <a:spAutoFit/>
          </a:bodyPr>
          <a:lstStyle/>
          <a:p>
            <a:pPr algn="r"/>
            <a:fld id="{3AEBD276-8116-4DE6-AC28-722D05969BCA}" type="slidenum">
              <a:rPr lang="fr-BE" sz="1200" kern="1200" smtClean="0">
                <a:solidFill>
                  <a:schemeClr val="bg1"/>
                </a:solidFill>
                <a:latin typeface="Arial" panose="020B0604020202020204" pitchFamily="34" charset="0"/>
                <a:ea typeface="+mn-ea"/>
                <a:cs typeface="Arial" panose="020B0604020202020204" pitchFamily="34" charset="0"/>
              </a:rPr>
              <a:pPr algn="r"/>
              <a:t>‹N°›</a:t>
            </a:fld>
            <a:endParaRPr lang="fr-BE" sz="1200"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840893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be/url?sa=i&amp;url=http%3A%2F%2Fwww1.onf.fr%2Fenforet%2Ffontainebleau%2Fcomprendre%2Fdiagnostic_enjeux%2F20120521-131518-278067%2F%40%40index.html&amp;psig=AOvVaw3B89Md-wWwn0hpQiCip24c&amp;ust=1601508171568000&amp;source=images&amp;cd=vfe&amp;ved=0CAIQjRxqFwoTCMCP9IPBj-wCFQAAAAAdAAAAABAD" TargetMode="External"/><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legifrance.gouv.fr/affichCodeArticle.do?cidTexte=LEGITEXT000006069577&amp;idArticle=LEGIARTI000006310160&amp;dateTexte=&amp;categorieLien=cid"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867839"/>
            <a:ext cx="9144000" cy="1387501"/>
          </a:xfrm>
        </p:spPr>
        <p:txBody>
          <a:bodyPr>
            <a:normAutofit fontScale="90000"/>
          </a:bodyPr>
          <a:lstStyle/>
          <a:p>
            <a:r>
              <a:rPr lang="en-US" dirty="0" smtClean="0"/>
              <a:t>Les </a:t>
            </a:r>
            <a:r>
              <a:rPr lang="en-US" dirty="0" err="1" smtClean="0"/>
              <a:t>outils</a:t>
            </a:r>
            <a:r>
              <a:rPr lang="en-US" dirty="0" smtClean="0"/>
              <a:t> de </a:t>
            </a:r>
            <a:r>
              <a:rPr lang="en-US" dirty="0" err="1" smtClean="0"/>
              <a:t>prise</a:t>
            </a:r>
            <a:r>
              <a:rPr lang="en-US" dirty="0" smtClean="0"/>
              <a:t> </a:t>
            </a:r>
            <a:r>
              <a:rPr lang="en-US" dirty="0" err="1" smtClean="0"/>
              <a:t>en</a:t>
            </a:r>
            <a:r>
              <a:rPr lang="en-US" dirty="0" smtClean="0"/>
              <a:t> </a:t>
            </a:r>
            <a:r>
              <a:rPr lang="en-US" dirty="0" err="1" smtClean="0"/>
              <a:t>compte</a:t>
            </a:r>
            <a:r>
              <a:rPr lang="en-US" dirty="0" smtClean="0"/>
              <a:t> de la </a:t>
            </a:r>
            <a:r>
              <a:rPr lang="en-US" dirty="0" err="1" smtClean="0"/>
              <a:t>biodiversité</a:t>
            </a:r>
            <a:r>
              <a:rPr lang="en-US" dirty="0" smtClean="0"/>
              <a:t> </a:t>
            </a:r>
            <a:r>
              <a:rPr lang="en-US" dirty="0" err="1" smtClean="0"/>
              <a:t>dans</a:t>
            </a:r>
            <a:r>
              <a:rPr lang="en-US" dirty="0" smtClean="0"/>
              <a:t> les </a:t>
            </a:r>
            <a:r>
              <a:rPr lang="en-US" dirty="0" err="1" smtClean="0"/>
              <a:t>projets</a:t>
            </a:r>
            <a:r>
              <a:rPr lang="en-US" dirty="0" smtClean="0"/>
              <a:t> </a:t>
            </a:r>
            <a:r>
              <a:rPr lang="en-US" dirty="0" err="1" smtClean="0"/>
              <a:t>urbains</a:t>
            </a:r>
            <a:r>
              <a:rPr lang="en-US" dirty="0" smtClean="0"/>
              <a:t> au-</a:t>
            </a:r>
            <a:r>
              <a:rPr lang="en-US" dirty="0" err="1" smtClean="0"/>
              <a:t>delà</a:t>
            </a:r>
            <a:r>
              <a:rPr lang="en-US" dirty="0" smtClean="0"/>
              <a:t> du </a:t>
            </a:r>
            <a:r>
              <a:rPr lang="en-US" dirty="0" smtClean="0"/>
              <a:t>CBS </a:t>
            </a:r>
            <a:endParaRPr lang="en-US" dirty="0"/>
          </a:p>
        </p:txBody>
      </p:sp>
      <p:sp>
        <p:nvSpPr>
          <p:cNvPr id="3" name="Sous-titre 2"/>
          <p:cNvSpPr>
            <a:spLocks noGrp="1"/>
          </p:cNvSpPr>
          <p:nvPr>
            <p:ph type="subTitle" idx="1"/>
          </p:nvPr>
        </p:nvSpPr>
        <p:spPr>
          <a:xfrm>
            <a:off x="1524000" y="3532972"/>
            <a:ext cx="9144000" cy="817687"/>
          </a:xfrm>
        </p:spPr>
        <p:txBody>
          <a:bodyPr/>
          <a:lstStyle/>
          <a:p>
            <a:r>
              <a:rPr lang="en-US" dirty="0" smtClean="0"/>
              <a:t>Charles-Hubert Born</a:t>
            </a:r>
          </a:p>
          <a:p>
            <a:r>
              <a:rPr lang="en-US" dirty="0" err="1" smtClean="0"/>
              <a:t>Professeur</a:t>
            </a:r>
            <a:r>
              <a:rPr lang="en-US" dirty="0" smtClean="0"/>
              <a:t> </a:t>
            </a:r>
            <a:r>
              <a:rPr lang="en-US" dirty="0" err="1" smtClean="0"/>
              <a:t>UCLouvain</a:t>
            </a:r>
            <a:r>
              <a:rPr lang="en-US" dirty="0" smtClean="0"/>
              <a:t> – SERES </a:t>
            </a:r>
          </a:p>
          <a:p>
            <a:r>
              <a:rPr lang="en-US" dirty="0"/>
              <a:t>3</a:t>
            </a:r>
            <a:r>
              <a:rPr lang="en-US" dirty="0" smtClean="0"/>
              <a:t>0 </a:t>
            </a:r>
            <a:r>
              <a:rPr lang="en-US" dirty="0" err="1" smtClean="0"/>
              <a:t>septembre</a:t>
            </a:r>
            <a:r>
              <a:rPr lang="en-US" dirty="0" smtClean="0"/>
              <a:t> 2020</a:t>
            </a:r>
            <a:endParaRPr lang="en-US" dirty="0"/>
          </a:p>
        </p:txBody>
      </p:sp>
    </p:spTree>
    <p:extLst>
      <p:ext uri="{BB962C8B-B14F-4D97-AF65-F5344CB8AC3E}">
        <p14:creationId xmlns:p14="http://schemas.microsoft.com/office/powerpoint/2010/main" val="3372280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972980"/>
            <a:ext cx="11595887" cy="3832815"/>
          </a:xfrm>
        </p:spPr>
        <p:txBody>
          <a:bodyPr/>
          <a:lstStyle/>
          <a:p>
            <a:pPr lvl="2"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Séquence ERC renforcée: dérogation à la protection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ssi</a:t>
            </a:r>
            <a:r>
              <a:rPr lang="fr-BE" sz="2000" dirty="0" smtClean="0">
                <a:solidFill>
                  <a:schemeClr val="tx1">
                    <a:lumMod val="65000"/>
                    <a:lumOff val="35000"/>
                  </a:schemeClr>
                </a:solidFill>
                <a:latin typeface="Arial" panose="020B0604020202020204" pitchFamily="34" charset="0"/>
                <a:cs typeface="Arial" panose="020B0604020202020204" pitchFamily="34" charset="0"/>
              </a:rPr>
              <a:t>:</a:t>
            </a:r>
          </a:p>
          <a:p>
            <a:pPr lvl="3"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contribution à l’intérêt public (ex: « raisons impératives d’intérêt public majeur », RIIPM)</a:t>
            </a:r>
          </a:p>
          <a:p>
            <a:pPr lvl="3"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1</a:t>
            </a:r>
            <a:r>
              <a:rPr lang="fr-BE" sz="2000" baseline="30000" dirty="0" smtClean="0">
                <a:solidFill>
                  <a:schemeClr val="tx1">
                    <a:lumMod val="65000"/>
                    <a:lumOff val="35000"/>
                  </a:schemeClr>
                </a:solidFill>
                <a:latin typeface="Arial" panose="020B0604020202020204" pitchFamily="34" charset="0"/>
                <a:cs typeface="Arial" panose="020B0604020202020204" pitchFamily="34" charset="0"/>
              </a:rPr>
              <a:t>ère</a:t>
            </a:r>
            <a:r>
              <a:rPr lang="fr-BE" sz="2000" dirty="0" smtClean="0">
                <a:solidFill>
                  <a:schemeClr val="tx1">
                    <a:lumMod val="65000"/>
                    <a:lumOff val="35000"/>
                  </a:schemeClr>
                </a:solidFill>
                <a:latin typeface="Arial" panose="020B0604020202020204" pitchFamily="34" charset="0"/>
                <a:cs typeface="Arial" panose="020B0604020202020204" pitchFamily="34" charset="0"/>
              </a:rPr>
              <a:t> condition: absence de solutions alternative au projet tel que proposé (« éviter/réduire ») – alternatives de localisation/de design/d’envergure du projet</a:t>
            </a:r>
          </a:p>
          <a:p>
            <a:pPr lvl="3"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2</a:t>
            </a:r>
            <a:r>
              <a:rPr lang="fr-BE" sz="2000" baseline="30000" dirty="0" smtClean="0">
                <a:solidFill>
                  <a:schemeClr val="tx1">
                    <a:lumMod val="65000"/>
                    <a:lumOff val="35000"/>
                  </a:schemeClr>
                </a:solidFill>
                <a:latin typeface="Arial" panose="020B0604020202020204" pitchFamily="34" charset="0"/>
                <a:cs typeface="Arial" panose="020B0604020202020204" pitchFamily="34" charset="0"/>
              </a:rPr>
              <a:t>e</a:t>
            </a:r>
            <a:r>
              <a:rPr lang="fr-BE" sz="2000" dirty="0" smtClean="0">
                <a:solidFill>
                  <a:schemeClr val="tx1">
                    <a:lumMod val="65000"/>
                    <a:lumOff val="35000"/>
                  </a:schemeClr>
                </a:solidFill>
                <a:latin typeface="Arial" panose="020B0604020202020204" pitchFamily="34" charset="0"/>
                <a:cs typeface="Arial" panose="020B0604020202020204" pitchFamily="34" charset="0"/>
              </a:rPr>
              <a:t> condition: compensation écologique (« compenser ») des impacts résiduels  </a:t>
            </a:r>
          </a:p>
          <a:p>
            <a:pPr lvl="4"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Objectif: « no net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loss</a:t>
            </a:r>
            <a:r>
              <a:rPr lang="fr-BE" sz="2000" dirty="0" smtClean="0">
                <a:solidFill>
                  <a:schemeClr val="tx1">
                    <a:lumMod val="65000"/>
                    <a:lumOff val="35000"/>
                  </a:schemeClr>
                </a:solidFill>
                <a:latin typeface="Arial" panose="020B0604020202020204" pitchFamily="34" charset="0"/>
                <a:cs typeface="Arial" panose="020B0604020202020204" pitchFamily="34" charset="0"/>
              </a:rPr>
              <a:t> » - « net gain » de biodiversité</a:t>
            </a:r>
          </a:p>
          <a:p>
            <a:pPr lvl="4"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Principes</a:t>
            </a:r>
          </a:p>
          <a:p>
            <a:pPr lvl="5" indent="-342900">
              <a:lnSpc>
                <a:spcPct val="80000"/>
              </a:lnSpc>
              <a:buFontTx/>
              <a:buChar char="-"/>
              <a:defRPr/>
            </a:pPr>
            <a:r>
              <a:rPr lang="fr-BE" sz="2000" dirty="0" err="1" smtClean="0">
                <a:solidFill>
                  <a:schemeClr val="tx1">
                    <a:lumMod val="65000"/>
                    <a:lumOff val="35000"/>
                  </a:schemeClr>
                </a:solidFill>
                <a:latin typeface="Arial" panose="020B0604020202020204" pitchFamily="34" charset="0"/>
                <a:cs typeface="Arial" panose="020B0604020202020204" pitchFamily="34" charset="0"/>
              </a:rPr>
              <a:t>Additionnalité</a:t>
            </a:r>
            <a:r>
              <a:rPr lang="fr-BE" sz="2000" dirty="0" smtClean="0">
                <a:solidFill>
                  <a:schemeClr val="tx1">
                    <a:lumMod val="65000"/>
                    <a:lumOff val="35000"/>
                  </a:schemeClr>
                </a:solidFill>
                <a:latin typeface="Arial" panose="020B0604020202020204" pitchFamily="34" charset="0"/>
                <a:cs typeface="Arial" panose="020B0604020202020204" pitchFamily="34" charset="0"/>
              </a:rPr>
              <a:t> (pas imposé par ailleurs)</a:t>
            </a:r>
          </a:p>
          <a:p>
            <a:pPr lvl="5"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Continuité spatio-temporelle des fonctions endommagées</a:t>
            </a:r>
          </a:p>
          <a:p>
            <a:pPr lvl="5"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Equivalence (in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kind</a:t>
            </a:r>
            <a:r>
              <a:rPr lang="fr-BE" sz="2000" dirty="0" smtClean="0">
                <a:solidFill>
                  <a:schemeClr val="tx1">
                    <a:lumMod val="65000"/>
                    <a:lumOff val="35000"/>
                  </a:schemeClr>
                </a:solidFill>
                <a:latin typeface="Arial" panose="020B0604020202020204" pitchFamily="34" charset="0"/>
                <a:cs typeface="Arial" panose="020B0604020202020204" pitchFamily="34" charset="0"/>
              </a:rPr>
              <a:t> – out of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kind</a:t>
            </a:r>
            <a:r>
              <a:rPr lang="fr-BE" sz="2000" dirty="0" smtClean="0">
                <a:solidFill>
                  <a:schemeClr val="tx1">
                    <a:lumMod val="65000"/>
                    <a:lumOff val="35000"/>
                  </a:schemeClr>
                </a:solidFill>
                <a:latin typeface="Arial" panose="020B0604020202020204" pitchFamily="34" charset="0"/>
                <a:cs typeface="Arial" panose="020B0604020202020204" pitchFamily="34" charset="0"/>
              </a:rPr>
              <a:t>)</a:t>
            </a:r>
          </a:p>
          <a:p>
            <a:pPr lvl="5"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Pérennité – maîtrise foncière</a:t>
            </a:r>
          </a:p>
          <a:p>
            <a:pPr lvl="4"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Mise en œuvre: par le maître d’ouvrage, par l’autorité (via un fonds) ou par un tiers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banking</a:t>
            </a:r>
            <a:r>
              <a:rPr lang="fr-BE" sz="2000" dirty="0" smtClean="0">
                <a:solidFill>
                  <a:schemeClr val="tx1">
                    <a:lumMod val="65000"/>
                    <a:lumOff val="35000"/>
                  </a:schemeClr>
                </a:solidFill>
                <a:latin typeface="Arial" panose="020B0604020202020204" pitchFamily="34" charset="0"/>
                <a:cs typeface="Arial" panose="020B0604020202020204" pitchFamily="34" charset="0"/>
              </a:rPr>
              <a:t>’) </a:t>
            </a:r>
          </a:p>
          <a:p>
            <a:pPr marL="1485900" lvl="4">
              <a:lnSpc>
                <a:spcPct val="80000"/>
              </a:lnSpc>
              <a:defRPr/>
            </a:pPr>
            <a:endParaRPr lang="fr-BE" sz="2000" dirty="0" smtClean="0">
              <a:solidFill>
                <a:schemeClr val="tx1">
                  <a:lumMod val="65000"/>
                  <a:lumOff val="35000"/>
                </a:schemeClr>
              </a:solidFill>
              <a:latin typeface="Arial" panose="020B0604020202020204" pitchFamily="34" charset="0"/>
              <a:cs typeface="Arial" panose="020B0604020202020204" pitchFamily="34" charset="0"/>
            </a:endParaRPr>
          </a:p>
          <a:p>
            <a:pPr marL="1028700" lvl="3">
              <a:lnSpc>
                <a:spcPct val="80000"/>
              </a:lnSpc>
              <a:defRPr/>
            </a:pPr>
            <a:endParaRPr lang="fr-BE" sz="2000" dirty="0" smtClean="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1814714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9531" y="149551"/>
            <a:ext cx="65881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5"/>
          <p:cNvSpPr>
            <a:spLocks noChangeArrowheads="1"/>
          </p:cNvSpPr>
          <p:nvPr/>
        </p:nvSpPr>
        <p:spPr bwMode="auto">
          <a:xfrm>
            <a:off x="1878904" y="627388"/>
            <a:ext cx="1322815" cy="446405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r" eaLnBrk="1" hangingPunct="1"/>
            <a:endParaRPr lang="fr-BE" altLang="fr-FR" dirty="0"/>
          </a:p>
          <a:p>
            <a:pPr algn="r" eaLnBrk="1" hangingPunct="1"/>
            <a:endParaRPr lang="fr-BE" altLang="fr-FR" dirty="0"/>
          </a:p>
          <a:p>
            <a:pPr algn="r" eaLnBrk="1" hangingPunct="1"/>
            <a:endParaRPr lang="fr-BE" altLang="fr-FR" dirty="0"/>
          </a:p>
          <a:p>
            <a:pPr algn="r" eaLnBrk="1" hangingPunct="1"/>
            <a:endParaRPr lang="fr-BE" altLang="fr-FR" dirty="0"/>
          </a:p>
          <a:p>
            <a:pPr algn="r" eaLnBrk="1" hangingPunct="1"/>
            <a:endParaRPr lang="fr-BE" altLang="fr-FR" dirty="0"/>
          </a:p>
          <a:p>
            <a:pPr algn="ctr" eaLnBrk="1" hangingPunct="1"/>
            <a:r>
              <a:rPr lang="fr-BE" altLang="fr-FR" dirty="0" smtClean="0"/>
              <a:t>(Filtre</a:t>
            </a:r>
          </a:p>
          <a:p>
            <a:pPr algn="ctr" eaLnBrk="1" hangingPunct="1"/>
            <a:r>
              <a:rPr lang="fr-BE" altLang="fr-FR" dirty="0" smtClean="0"/>
              <a:t>RIIPM – si imposé)</a:t>
            </a:r>
            <a:endParaRPr lang="fr-BE" altLang="fr-FR" dirty="0"/>
          </a:p>
        </p:txBody>
      </p:sp>
      <p:sp>
        <p:nvSpPr>
          <p:cNvPr id="6" name="Flèche droite 5"/>
          <p:cNvSpPr/>
          <p:nvPr/>
        </p:nvSpPr>
        <p:spPr>
          <a:xfrm>
            <a:off x="1290181" y="5260932"/>
            <a:ext cx="9657567" cy="150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0" y="5091438"/>
            <a:ext cx="1012369" cy="646331"/>
          </a:xfrm>
          <a:prstGeom prst="rect">
            <a:avLst/>
          </a:prstGeom>
        </p:spPr>
        <p:txBody>
          <a:bodyPr wrap="square">
            <a:spAutoFit/>
          </a:bodyPr>
          <a:lstStyle/>
          <a:p>
            <a:pPr algn="r"/>
            <a:r>
              <a:rPr lang="fr-BE" altLang="fr-FR" dirty="0" smtClean="0"/>
              <a:t>Projet envisagé</a:t>
            </a:r>
            <a:endParaRPr lang="fr-BE" altLang="fr-FR" dirty="0"/>
          </a:p>
        </p:txBody>
      </p:sp>
      <p:sp>
        <p:nvSpPr>
          <p:cNvPr id="8" name="Rectangle 7"/>
          <p:cNvSpPr/>
          <p:nvPr/>
        </p:nvSpPr>
        <p:spPr>
          <a:xfrm>
            <a:off x="10774448" y="5081000"/>
            <a:ext cx="1012369" cy="646331"/>
          </a:xfrm>
          <a:prstGeom prst="rect">
            <a:avLst/>
          </a:prstGeom>
        </p:spPr>
        <p:txBody>
          <a:bodyPr wrap="square">
            <a:spAutoFit/>
          </a:bodyPr>
          <a:lstStyle/>
          <a:p>
            <a:pPr algn="r"/>
            <a:r>
              <a:rPr lang="fr-BE" altLang="fr-FR" dirty="0" smtClean="0"/>
              <a:t>Projet final</a:t>
            </a:r>
            <a:endParaRPr lang="fr-BE" altLang="fr-FR" dirty="0"/>
          </a:p>
        </p:txBody>
      </p:sp>
    </p:spTree>
    <p:extLst>
      <p:ext uri="{BB962C8B-B14F-4D97-AF65-F5344CB8AC3E}">
        <p14:creationId xmlns:p14="http://schemas.microsoft.com/office/powerpoint/2010/main" val="2231239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a:xfrm>
            <a:off x="3392969" y="289535"/>
            <a:ext cx="5659705" cy="365125"/>
          </a:xfrm>
        </p:spPr>
        <p:txBody>
          <a:bodyPr>
            <a:noAutofit/>
          </a:bodyPr>
          <a:lstStyle/>
          <a:p>
            <a:r>
              <a:rPr lang="fr-BE" sz="2400" dirty="0" smtClean="0">
                <a:solidFill>
                  <a:schemeClr val="tx1">
                    <a:lumMod val="65000"/>
                    <a:lumOff val="35000"/>
                  </a:schemeClr>
                </a:solidFill>
              </a:rPr>
              <a:t>Article 6.3 et 6.4 </a:t>
            </a:r>
            <a:r>
              <a:rPr lang="fr-BE" sz="2400" dirty="0" err="1" smtClean="0">
                <a:solidFill>
                  <a:schemeClr val="tx1">
                    <a:lumMod val="65000"/>
                    <a:lumOff val="35000"/>
                  </a:schemeClr>
                </a:solidFill>
              </a:rPr>
              <a:t>Dir</a:t>
            </a:r>
            <a:r>
              <a:rPr lang="fr-BE" sz="2400" dirty="0" smtClean="0">
                <a:solidFill>
                  <a:schemeClr val="tx1">
                    <a:lumMod val="65000"/>
                    <a:lumOff val="35000"/>
                  </a:schemeClr>
                </a:solidFill>
              </a:rPr>
              <a:t>. Habitats</a:t>
            </a:r>
            <a:endParaRPr lang="fr-BE" sz="2400" dirty="0"/>
          </a:p>
        </p:txBody>
      </p:sp>
      <p:pic>
        <p:nvPicPr>
          <p:cNvPr id="6" name="Image 5"/>
          <p:cNvPicPr>
            <a:picLocks noChangeAspect="1"/>
          </p:cNvPicPr>
          <p:nvPr/>
        </p:nvPicPr>
        <p:blipFill rotWithShape="1">
          <a:blip r:embed="rId2"/>
          <a:srcRect l="16041" t="30666" r="38959" b="14666"/>
          <a:stretch/>
        </p:blipFill>
        <p:spPr>
          <a:xfrm>
            <a:off x="2295805" y="654660"/>
            <a:ext cx="7168235" cy="4898294"/>
          </a:xfrm>
          <a:prstGeom prst="rect">
            <a:avLst/>
          </a:prstGeom>
        </p:spPr>
      </p:pic>
    </p:spTree>
    <p:extLst>
      <p:ext uri="{BB962C8B-B14F-4D97-AF65-F5344CB8AC3E}">
        <p14:creationId xmlns:p14="http://schemas.microsoft.com/office/powerpoint/2010/main" val="277587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a:xfrm>
            <a:off x="2165419" y="702894"/>
            <a:ext cx="5659705" cy="365125"/>
          </a:xfrm>
        </p:spPr>
        <p:txBody>
          <a:bodyPr>
            <a:noAutofit/>
          </a:bodyPr>
          <a:lstStyle/>
          <a:p>
            <a:r>
              <a:rPr lang="fr-BE" sz="2400" dirty="0" smtClean="0">
                <a:solidFill>
                  <a:schemeClr val="tx1">
                    <a:lumMod val="65000"/>
                    <a:lumOff val="35000"/>
                  </a:schemeClr>
                </a:solidFill>
              </a:rPr>
              <a:t>Article 64, § 2, Ordonnance du 1</a:t>
            </a:r>
            <a:r>
              <a:rPr lang="fr-BE" sz="2400" baseline="30000" dirty="0" smtClean="0">
                <a:solidFill>
                  <a:schemeClr val="tx1">
                    <a:lumMod val="65000"/>
                    <a:lumOff val="35000"/>
                  </a:schemeClr>
                </a:solidFill>
              </a:rPr>
              <a:t>er</a:t>
            </a:r>
            <a:r>
              <a:rPr lang="fr-BE" sz="2400" dirty="0" smtClean="0">
                <a:solidFill>
                  <a:schemeClr val="tx1">
                    <a:lumMod val="65000"/>
                    <a:lumOff val="35000"/>
                  </a:schemeClr>
                </a:solidFill>
              </a:rPr>
              <a:t> mars 2012 relative à la conservation de la nature </a:t>
            </a:r>
            <a:endParaRPr lang="fr-BE" sz="2400" dirty="0"/>
          </a:p>
        </p:txBody>
      </p:sp>
      <p:pic>
        <p:nvPicPr>
          <p:cNvPr id="4" name="Image 3"/>
          <p:cNvPicPr>
            <a:picLocks noChangeAspect="1"/>
          </p:cNvPicPr>
          <p:nvPr/>
        </p:nvPicPr>
        <p:blipFill rotWithShape="1">
          <a:blip r:embed="rId2"/>
          <a:srcRect l="50830" t="23914" r="3789" b="37204"/>
          <a:stretch/>
        </p:blipFill>
        <p:spPr>
          <a:xfrm>
            <a:off x="1187624" y="1628800"/>
            <a:ext cx="8242214" cy="3970334"/>
          </a:xfrm>
          <a:prstGeom prst="rect">
            <a:avLst/>
          </a:prstGeom>
        </p:spPr>
      </p:pic>
    </p:spTree>
    <p:extLst>
      <p:ext uri="{BB962C8B-B14F-4D97-AF65-F5344CB8AC3E}">
        <p14:creationId xmlns:p14="http://schemas.microsoft.com/office/powerpoint/2010/main" val="277028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972980"/>
            <a:ext cx="11595887" cy="3832815"/>
          </a:xfrm>
        </p:spPr>
        <p:txBody>
          <a:bodyPr/>
          <a:lstStyle/>
          <a:p>
            <a:pPr marL="1028700" lvl="3">
              <a:lnSpc>
                <a:spcPct val="80000"/>
              </a:lnSpc>
              <a:defRPr/>
            </a:pPr>
            <a:endParaRPr lang="fr-BE" sz="2000" dirty="0" smtClean="0">
              <a:solidFill>
                <a:schemeClr val="tx1">
                  <a:lumMod val="65000"/>
                  <a:lumOff val="35000"/>
                </a:schemeClr>
              </a:solidFill>
              <a:latin typeface="Arial" panose="020B0604020202020204" pitchFamily="34" charset="0"/>
              <a:cs typeface="Arial" panose="020B0604020202020204" pitchFamily="34" charset="0"/>
            </a:endParaRPr>
          </a:p>
          <a:p>
            <a:r>
              <a:rPr lang="fr-BE" b="1" dirty="0" smtClean="0">
                <a:sym typeface="Wingdings" panose="05000000000000000000" pitchFamily="2" charset="2"/>
              </a:rPr>
              <a:t>Opportunités </a:t>
            </a:r>
            <a:r>
              <a:rPr lang="fr-BE" dirty="0" smtClean="0">
                <a:sym typeface="Wingdings" panose="05000000000000000000" pitchFamily="2" charset="2"/>
              </a:rPr>
              <a:t>:</a:t>
            </a:r>
          </a:p>
          <a:p>
            <a:pPr marL="342900" indent="-342900">
              <a:buFont typeface="Wingdings" panose="05000000000000000000" pitchFamily="2" charset="2"/>
              <a:buChar char="à"/>
            </a:pPr>
            <a:r>
              <a:rPr lang="fr-BE" dirty="0" smtClean="0">
                <a:sym typeface="Wingdings" panose="05000000000000000000" pitchFamily="2" charset="2"/>
              </a:rPr>
              <a:t>Mécanisme imposé pour la biodiversité d’importance UE, susceptible d’être </a:t>
            </a:r>
            <a:r>
              <a:rPr lang="fr-BE" dirty="0" smtClean="0">
                <a:sym typeface="Wingdings" panose="05000000000000000000" pitchFamily="2" charset="2"/>
              </a:rPr>
              <a:t>étendu à la TVB</a:t>
            </a:r>
            <a:endParaRPr lang="fr-BE" dirty="0" smtClean="0">
              <a:sym typeface="Wingdings" panose="05000000000000000000" pitchFamily="2" charset="2"/>
            </a:endParaRPr>
          </a:p>
          <a:p>
            <a:pPr marL="342900" indent="-342900">
              <a:buFont typeface="Wingdings" panose="05000000000000000000" pitchFamily="2" charset="2"/>
              <a:buChar char="à"/>
            </a:pPr>
            <a:r>
              <a:rPr lang="fr-BE" dirty="0" smtClean="0">
                <a:sym typeface="Wingdings" panose="05000000000000000000" pitchFamily="2" charset="2"/>
              </a:rPr>
              <a:t>Approche préventive, le cas échéant renforcée par une hiérarchie stricte des valeurs et une analyse des alternatives (exigée si N2000/Esp protégée)</a:t>
            </a:r>
          </a:p>
          <a:p>
            <a:pPr marL="342900" indent="-342900">
              <a:buFont typeface="Wingdings" panose="05000000000000000000" pitchFamily="2" charset="2"/>
              <a:buChar char="à"/>
            </a:pPr>
            <a:r>
              <a:rPr lang="fr-BE" dirty="0" smtClean="0">
                <a:sym typeface="Wingdings" panose="05000000000000000000" pitchFamily="2" charset="2"/>
              </a:rPr>
              <a:t>Logique de substitution: </a:t>
            </a:r>
          </a:p>
          <a:p>
            <a:r>
              <a:rPr lang="fr-BE" dirty="0" smtClean="0">
                <a:sym typeface="Wingdings" panose="05000000000000000000" pitchFamily="2" charset="2"/>
              </a:rPr>
              <a:t>- Si filtre RIIPM, = a</a:t>
            </a:r>
            <a:r>
              <a:rPr lang="fr-BE" dirty="0" smtClean="0">
                <a:sym typeface="Wingdings" panose="05000000000000000000" pitchFamily="2" charset="2"/>
              </a:rPr>
              <a:t>pproche stricte « </a:t>
            </a:r>
            <a:r>
              <a:rPr lang="fr-BE" dirty="0" err="1" smtClean="0">
                <a:sym typeface="Wingdings" panose="05000000000000000000" pitchFamily="2" charset="2"/>
              </a:rPr>
              <a:t>biodiversity</a:t>
            </a:r>
            <a:r>
              <a:rPr lang="fr-BE" dirty="0" smtClean="0">
                <a:sym typeface="Wingdings" panose="05000000000000000000" pitchFamily="2" charset="2"/>
              </a:rPr>
              <a:t> first </a:t>
            </a:r>
            <a:r>
              <a:rPr lang="fr-BE" dirty="0">
                <a:sym typeface="Wingdings" panose="05000000000000000000" pitchFamily="2" charset="2"/>
              </a:rPr>
              <a:t>» (priorité au maintien de </a:t>
            </a:r>
            <a:r>
              <a:rPr lang="fr-BE" dirty="0" smtClean="0">
                <a:sym typeface="Wingdings" panose="05000000000000000000" pitchFamily="2" charset="2"/>
              </a:rPr>
              <a:t>l’existant sauf exception)</a:t>
            </a:r>
            <a:endParaRPr lang="fr-BE" dirty="0" smtClean="0">
              <a:sym typeface="Wingdings" panose="05000000000000000000" pitchFamily="2" charset="2"/>
            </a:endParaRPr>
          </a:p>
          <a:p>
            <a:r>
              <a:rPr lang="fr-BE" dirty="0" smtClean="0">
                <a:sym typeface="Wingdings" panose="05000000000000000000" pitchFamily="2" charset="2"/>
              </a:rPr>
              <a:t>- Si pas de </a:t>
            </a:r>
            <a:r>
              <a:rPr lang="fr-BE" dirty="0" smtClean="0">
                <a:sym typeface="Wingdings" panose="05000000000000000000" pitchFamily="2" charset="2"/>
              </a:rPr>
              <a:t>filtre RIIPM = approche flexible « </a:t>
            </a:r>
            <a:r>
              <a:rPr lang="fr-BE" dirty="0" err="1" smtClean="0">
                <a:sym typeface="Wingdings" panose="05000000000000000000" pitchFamily="2" charset="2"/>
              </a:rPr>
              <a:t>development</a:t>
            </a:r>
            <a:r>
              <a:rPr lang="fr-BE" dirty="0" smtClean="0">
                <a:sym typeface="Wingdings" panose="05000000000000000000" pitchFamily="2" charset="2"/>
              </a:rPr>
              <a:t> first » (déplacement du réseau écologique)  milieux moins sensibles, plus faciles à restaurer</a:t>
            </a:r>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806191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6" y="306357"/>
            <a:ext cx="11595887" cy="824404"/>
          </a:xfrm>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1241668"/>
            <a:ext cx="11595887" cy="3832815"/>
          </a:xfrm>
        </p:spPr>
        <p:txBody>
          <a:bodyPr/>
          <a:lstStyle/>
          <a:p>
            <a:pPr marL="114300" lvl="1">
              <a:lnSpc>
                <a:spcPct val="80000"/>
              </a:lnSpc>
              <a:defRPr/>
            </a:pP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Défis et contraintes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Nécessité d’une planification spatiale type TVB ET d’une définition des OC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Notion floue d’effet « significatif » et de </a:t>
            </a:r>
            <a:r>
              <a:rPr lang="fr-BE" dirty="0" smtClean="0">
                <a:solidFill>
                  <a:schemeClr val="tx1">
                    <a:lumMod val="65000"/>
                    <a:lumOff val="35000"/>
                  </a:schemeClr>
                </a:solidFill>
                <a:latin typeface="Arial" panose="020B0604020202020204" pitchFamily="34" charset="0"/>
                <a:cs typeface="Arial" panose="020B0604020202020204" pitchFamily="34" charset="0"/>
              </a:rPr>
              <a:t>RIIPM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Poids sur le droit de propriété et nécessité d’un « juste équilibre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Quid prise en compte des mesures compensatoires pour évaluer le caractère significatif de l’impact (</a:t>
            </a:r>
            <a:r>
              <a:rPr lang="fr-BE" dirty="0" err="1" smtClean="0">
                <a:solidFill>
                  <a:schemeClr val="tx1">
                    <a:lumMod val="65000"/>
                    <a:lumOff val="35000"/>
                  </a:schemeClr>
                </a:solidFill>
                <a:latin typeface="Arial" panose="020B0604020202020204" pitchFamily="34" charset="0"/>
                <a:cs typeface="Arial" panose="020B0604020202020204" pitchFamily="34" charset="0"/>
              </a:rPr>
              <a:t>cf</a:t>
            </a:r>
            <a:r>
              <a:rPr lang="fr-BE" dirty="0" smtClean="0">
                <a:solidFill>
                  <a:schemeClr val="tx1">
                    <a:lumMod val="65000"/>
                    <a:lumOff val="35000"/>
                  </a:schemeClr>
                </a:solidFill>
                <a:latin typeface="Arial" panose="020B0604020202020204" pitchFamily="34" charset="0"/>
                <a:cs typeface="Arial" panose="020B0604020202020204" pitchFamily="34" charset="0"/>
              </a:rPr>
              <a:t> CJUE, C-521/12, </a:t>
            </a:r>
            <a:r>
              <a:rPr lang="fr-BE" dirty="0" err="1" smtClean="0">
                <a:solidFill>
                  <a:schemeClr val="tx1">
                    <a:lumMod val="65000"/>
                    <a:lumOff val="35000"/>
                  </a:schemeClr>
                </a:solidFill>
                <a:latin typeface="Arial" panose="020B0604020202020204" pitchFamily="34" charset="0"/>
                <a:cs typeface="Arial" panose="020B0604020202020204" pitchFamily="34" charset="0"/>
              </a:rPr>
              <a:t>Briels</a:t>
            </a:r>
            <a:r>
              <a:rPr lang="fr-BE" dirty="0" smtClean="0">
                <a:solidFill>
                  <a:schemeClr val="tx1">
                    <a:lumMod val="65000"/>
                    <a:lumOff val="35000"/>
                  </a:schemeClr>
                </a:solidFill>
                <a:latin typeface="Arial" panose="020B0604020202020204" pitchFamily="34" charset="0"/>
                <a:cs typeface="Arial" panose="020B0604020202020204" pitchFamily="34" charset="0"/>
              </a:rPr>
              <a:t>; C-387/15, </a:t>
            </a:r>
            <a:r>
              <a:rPr lang="fr-BE" dirty="0" err="1" smtClean="0">
                <a:solidFill>
                  <a:schemeClr val="tx1">
                    <a:lumMod val="65000"/>
                    <a:lumOff val="35000"/>
                  </a:schemeClr>
                </a:solidFill>
                <a:latin typeface="Arial" panose="020B0604020202020204" pitchFamily="34" charset="0"/>
                <a:cs typeface="Arial" panose="020B0604020202020204" pitchFamily="34" charset="0"/>
              </a:rPr>
              <a:t>Orleans</a:t>
            </a:r>
            <a:r>
              <a:rPr lang="fr-BE" dirty="0" smtClean="0">
                <a:solidFill>
                  <a:schemeClr val="tx1">
                    <a:lumMod val="65000"/>
                    <a:lumOff val="35000"/>
                  </a:schemeClr>
                </a:solidFill>
                <a:latin typeface="Arial" panose="020B0604020202020204" pitchFamily="34" charset="0"/>
                <a:cs typeface="Arial" panose="020B0604020202020204" pitchFamily="34" charset="0"/>
              </a:rPr>
              <a:t>)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Etendue des</a:t>
            </a:r>
            <a:r>
              <a:rPr lang="fr-BE" dirty="0" smtClean="0">
                <a:solidFill>
                  <a:schemeClr val="tx1">
                    <a:lumMod val="65000"/>
                    <a:lumOff val="35000"/>
                  </a:schemeClr>
                </a:solidFill>
                <a:latin typeface="Arial" panose="020B0604020202020204" pitchFamily="34" charset="0"/>
                <a:cs typeface="Arial" panose="020B0604020202020204" pitchFamily="34" charset="0"/>
              </a:rPr>
              <a:t> </a:t>
            </a:r>
            <a:r>
              <a:rPr lang="fr-BE" dirty="0">
                <a:solidFill>
                  <a:schemeClr val="tx1">
                    <a:lumMod val="65000"/>
                    <a:lumOff val="35000"/>
                  </a:schemeClr>
                </a:solidFill>
                <a:latin typeface="Arial" panose="020B0604020202020204" pitchFamily="34" charset="0"/>
                <a:cs typeface="Arial" panose="020B0604020202020204" pitchFamily="34" charset="0"/>
              </a:rPr>
              <a:t>« </a:t>
            </a:r>
            <a:r>
              <a:rPr lang="fr-BE" dirty="0" smtClean="0">
                <a:solidFill>
                  <a:schemeClr val="tx1">
                    <a:lumMod val="65000"/>
                    <a:lumOff val="35000"/>
                  </a:schemeClr>
                </a:solidFill>
                <a:latin typeface="Arial" panose="020B0604020202020204" pitchFamily="34" charset="0"/>
                <a:cs typeface="Arial" panose="020B0604020202020204" pitchFamily="34" charset="0"/>
              </a:rPr>
              <a:t>alternatives</a:t>
            </a:r>
            <a:r>
              <a:rPr lang="fr-BE" dirty="0" smtClean="0">
                <a:solidFill>
                  <a:schemeClr val="tx1">
                    <a:lumMod val="65000"/>
                    <a:lumOff val="35000"/>
                  </a:schemeClr>
                </a:solidFill>
                <a:latin typeface="Arial" panose="020B0604020202020204" pitchFamily="34" charset="0"/>
                <a:cs typeface="Arial" panose="020B0604020202020204" pitchFamily="34" charset="0"/>
              </a:rPr>
              <a:t> » à prendre en considération ?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Risques d’un ‘licence to trash’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Difficulté de restaurer certains écosystèmes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Maître d’ouvrage pas compétent pour mettre en œuvre la compensation</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Risque de perte nette si équivalence faible (out of </a:t>
            </a:r>
            <a:r>
              <a:rPr lang="fr-BE" dirty="0" err="1" smtClean="0">
                <a:solidFill>
                  <a:schemeClr val="tx1">
                    <a:lumMod val="65000"/>
                    <a:lumOff val="35000"/>
                  </a:schemeClr>
                </a:solidFill>
                <a:latin typeface="Arial" panose="020B0604020202020204" pitchFamily="34" charset="0"/>
                <a:cs typeface="Arial" panose="020B0604020202020204" pitchFamily="34" charset="0"/>
              </a:rPr>
              <a:t>kind</a:t>
            </a:r>
            <a:r>
              <a:rPr lang="fr-BE" dirty="0" smtClean="0">
                <a:solidFill>
                  <a:schemeClr val="tx1">
                    <a:lumMod val="65000"/>
                    <a:lumOff val="35000"/>
                  </a:schemeClr>
                </a:solidFill>
                <a:latin typeface="Arial" panose="020B0604020202020204" pitchFamily="34" charset="0"/>
                <a:cs typeface="Arial" panose="020B0604020202020204" pitchFamily="34" charset="0"/>
              </a:rPr>
              <a:t>)</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Difficulté de trouver des espaces de compensation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Risque de déplacement du réseau écologique en périphérie urbaine et de redistribution inéquitable des SE</a:t>
            </a:r>
            <a:endParaRPr lang="fr-BE" dirty="0" smtClean="0">
              <a:solidFill>
                <a:schemeClr val="tx1">
                  <a:lumMod val="65000"/>
                  <a:lumOff val="35000"/>
                </a:schemeClr>
              </a:solidFill>
              <a:latin typeface="Arial" panose="020B0604020202020204" pitchFamily="34" charset="0"/>
              <a:cs typeface="Arial" panose="020B0604020202020204" pitchFamily="34" charset="0"/>
            </a:endParaRPr>
          </a:p>
          <a:p>
            <a:pPr marL="342900" indent="-342900">
              <a:buFontTx/>
              <a:buChar char="-"/>
            </a:pPr>
            <a:endParaRPr lang="fr-BE" dirty="0"/>
          </a:p>
        </p:txBody>
      </p:sp>
      <p:sp>
        <p:nvSpPr>
          <p:cNvPr id="4" name="Espace réservé du texte 3"/>
          <p:cNvSpPr>
            <a:spLocks noGrp="1"/>
          </p:cNvSpPr>
          <p:nvPr>
            <p:ph type="body" idx="11"/>
          </p:nvPr>
        </p:nvSpPr>
        <p:spPr/>
        <p:txBody>
          <a:bodyPr/>
          <a:lstStyle/>
          <a:p>
            <a:endParaRPr lang="fr-BE"/>
          </a:p>
        </p:txBody>
      </p:sp>
      <p:pic>
        <p:nvPicPr>
          <p:cNvPr id="5" name="Image 1"/>
          <p:cNvPicPr>
            <a:picLocks noChangeAspect="1"/>
          </p:cNvPicPr>
          <p:nvPr/>
        </p:nvPicPr>
        <p:blipFill>
          <a:blip r:embed="rId2">
            <a:extLst>
              <a:ext uri="{28A0092B-C50C-407E-A947-70E740481C1C}">
                <a14:useLocalDpi xmlns:a14="http://schemas.microsoft.com/office/drawing/2010/main" val="0"/>
              </a:ext>
            </a:extLst>
          </a:blip>
          <a:srcRect l="25096" t="24406" r="26756" b="4720"/>
          <a:stretch>
            <a:fillRect/>
          </a:stretch>
        </p:blipFill>
        <p:spPr bwMode="auto">
          <a:xfrm>
            <a:off x="9375641" y="4405"/>
            <a:ext cx="2816359" cy="232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365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Espace réservé du contenu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371" y="748899"/>
            <a:ext cx="9941486" cy="417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1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1116407"/>
            <a:ext cx="11595887" cy="3832815"/>
          </a:xfrm>
        </p:spPr>
        <p:txBody>
          <a:bodyPr/>
          <a:lstStyle/>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r>
              <a:rPr lang="fr-BE" b="1" dirty="0" smtClean="0"/>
              <a:t>Pistes:</a:t>
            </a:r>
          </a:p>
          <a:p>
            <a:pPr marL="342900" indent="-342900">
              <a:buFontTx/>
              <a:buChar char="-"/>
            </a:pPr>
            <a:r>
              <a:rPr lang="fr-BE" dirty="0" smtClean="0"/>
              <a:t>Indicateurs et seuils d’effet significatif</a:t>
            </a:r>
          </a:p>
          <a:p>
            <a:pPr marL="342900" indent="-342900">
              <a:buFontTx/>
              <a:buChar char="-"/>
            </a:pPr>
            <a:r>
              <a:rPr lang="fr-BE" dirty="0" smtClean="0"/>
              <a:t>Planification spatiale intégrée des projets pour élargir les alternatives en amont et identifier les espaces de compensation</a:t>
            </a:r>
          </a:p>
          <a:p>
            <a:pPr marL="342900" indent="-342900">
              <a:buFontTx/>
              <a:buChar char="-"/>
            </a:pPr>
            <a:r>
              <a:rPr lang="fr-BE" dirty="0" smtClean="0"/>
              <a:t>Guidance méthodologique pour l’évaluation, l’analyse des alternatives et la compensation (</a:t>
            </a:r>
            <a:r>
              <a:rPr lang="fr-BE" dirty="0" err="1" smtClean="0"/>
              <a:t>comp</a:t>
            </a:r>
            <a:r>
              <a:rPr lang="fr-BE" dirty="0" smtClean="0"/>
              <a:t>. </a:t>
            </a:r>
            <a:r>
              <a:rPr lang="fr-BE" dirty="0"/>
              <a:t>r</a:t>
            </a:r>
            <a:r>
              <a:rPr lang="fr-BE" dirty="0" smtClean="0"/>
              <a:t>essources TVB / ERC en FR)</a:t>
            </a:r>
          </a:p>
          <a:p>
            <a:pPr marL="342900" indent="-342900">
              <a:buFontTx/>
              <a:buChar char="-"/>
            </a:pPr>
            <a:r>
              <a:rPr lang="fr-BE" dirty="0" smtClean="0"/>
              <a:t>Développer des mécanismes de compensation anticipée (type ‘</a:t>
            </a:r>
            <a:r>
              <a:rPr lang="fr-BE" dirty="0" err="1" smtClean="0"/>
              <a:t>banking</a:t>
            </a:r>
            <a:r>
              <a:rPr lang="fr-BE" dirty="0" smtClean="0"/>
              <a:t>’) dans des zones appropriées pour le réseau écologique ?</a:t>
            </a:r>
          </a:p>
          <a:p>
            <a:endParaRPr lang="fr-BE" dirty="0" smtClean="0"/>
          </a:p>
          <a:p>
            <a:pPr marL="342900" indent="-342900">
              <a:buFontTx/>
              <a:buChar char="-"/>
            </a:pPr>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rotWithShape="1">
          <a:blip r:embed="rId2"/>
          <a:srcRect l="24064" t="17884" r="45397" b="9401"/>
          <a:stretch/>
        </p:blipFill>
        <p:spPr>
          <a:xfrm>
            <a:off x="10302257" y="4352218"/>
            <a:ext cx="1889743" cy="2531004"/>
          </a:xfrm>
          <a:prstGeom prst="rect">
            <a:avLst/>
          </a:prstGeom>
        </p:spPr>
      </p:pic>
    </p:spTree>
    <p:extLst>
      <p:ext uri="{BB962C8B-B14F-4D97-AF65-F5344CB8AC3E}">
        <p14:creationId xmlns:p14="http://schemas.microsoft.com/office/powerpoint/2010/main" val="345454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marL="114300" lvl="1">
              <a:lnSpc>
                <a:spcPct val="80000"/>
              </a:lnSpc>
              <a:defRPr/>
            </a:pP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1.2. Le design écologique des projets urbains dans le contenu normatif des schémas </a:t>
            </a:r>
            <a:r>
              <a:rPr lang="fr-BE" altLang="fr-FR" sz="2400" b="1" dirty="0" err="1" smtClean="0">
                <a:solidFill>
                  <a:schemeClr val="tx1">
                    <a:lumMod val="65000"/>
                    <a:lumOff val="35000"/>
                  </a:schemeClr>
                </a:solidFill>
                <a:latin typeface="Arial" panose="020B0604020202020204" pitchFamily="34" charset="0"/>
                <a:cs typeface="Arial" panose="020B0604020202020204" pitchFamily="34" charset="0"/>
              </a:rPr>
              <a:t>infralocaux</a:t>
            </a: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 et dans les conditions et les charges des permis</a:t>
            </a:r>
          </a:p>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Contenu normatif</a:t>
            </a:r>
            <a:r>
              <a:rPr lang="fr-BE" sz="2400" dirty="0" smtClean="0">
                <a:solidFill>
                  <a:schemeClr val="tx1">
                    <a:lumMod val="65000"/>
                    <a:lumOff val="35000"/>
                  </a:schemeClr>
                </a:solidFill>
                <a:latin typeface="Arial" panose="020B0604020202020204" pitchFamily="34" charset="0"/>
                <a:cs typeface="Arial" panose="020B0604020202020204" pitchFamily="34" charset="0"/>
              </a:rPr>
              <a:t>: intégration de considérations ‘</a:t>
            </a:r>
            <a:r>
              <a:rPr lang="fr-BE" sz="2400" dirty="0" err="1" smtClean="0">
                <a:solidFill>
                  <a:schemeClr val="tx1">
                    <a:lumMod val="65000"/>
                    <a:lumOff val="35000"/>
                  </a:schemeClr>
                </a:solidFill>
                <a:latin typeface="Arial" panose="020B0604020202020204" pitchFamily="34" charset="0"/>
                <a:cs typeface="Arial" panose="020B0604020202020204" pitchFamily="34" charset="0"/>
              </a:rPr>
              <a:t>TVBu</a:t>
            </a:r>
            <a:r>
              <a:rPr lang="fr-BE" sz="2400" dirty="0" smtClean="0">
                <a:solidFill>
                  <a:schemeClr val="tx1">
                    <a:lumMod val="65000"/>
                    <a:lumOff val="35000"/>
                  </a:schemeClr>
                </a:solidFill>
                <a:latin typeface="Arial" panose="020B0604020202020204" pitchFamily="34" charset="0"/>
                <a:cs typeface="Arial" panose="020B0604020202020204" pitchFamily="34" charset="0"/>
              </a:rPr>
              <a:t>’ dans les prescriptions normatives des schémas/plans </a:t>
            </a:r>
            <a:r>
              <a:rPr lang="fr-BE" sz="2400" dirty="0" err="1" smtClean="0">
                <a:solidFill>
                  <a:schemeClr val="tx1">
                    <a:lumMod val="65000"/>
                    <a:lumOff val="35000"/>
                  </a:schemeClr>
                </a:solidFill>
                <a:latin typeface="Arial" panose="020B0604020202020204" pitchFamily="34" charset="0"/>
                <a:cs typeface="Arial" panose="020B0604020202020204" pitchFamily="34" charset="0"/>
              </a:rPr>
              <a:t>infralocaux</a:t>
            </a:r>
            <a:r>
              <a:rPr lang="fr-BE" sz="2400" dirty="0" smtClean="0">
                <a:solidFill>
                  <a:schemeClr val="tx1">
                    <a:lumMod val="65000"/>
                    <a:lumOff val="35000"/>
                  </a:schemeClr>
                </a:solidFill>
                <a:latin typeface="Arial" panose="020B0604020202020204" pitchFamily="34" charset="0"/>
                <a:cs typeface="Arial" panose="020B0604020202020204" pitchFamily="34" charset="0"/>
              </a:rPr>
              <a:t> et des permis de lotir/d’urbanisation sur le modèle « quartier durable » - Ex: RW</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b="1" dirty="0" smtClean="0">
                <a:solidFill>
                  <a:schemeClr val="tx1">
                    <a:lumMod val="65000"/>
                    <a:lumOff val="35000"/>
                  </a:schemeClr>
                </a:solidFill>
                <a:latin typeface="Arial" panose="020B0604020202020204" pitchFamily="34" charset="0"/>
                <a:cs typeface="Arial" panose="020B0604020202020204" pitchFamily="34" charset="0"/>
              </a:rPr>
              <a:t>Schéma d’orientation local (SOL) </a:t>
            </a:r>
            <a:r>
              <a:rPr lang="fr-BE" sz="2000" dirty="0" smtClean="0">
                <a:solidFill>
                  <a:schemeClr val="tx1">
                    <a:lumMod val="65000"/>
                    <a:lumOff val="35000"/>
                  </a:schemeClr>
                </a:solidFill>
                <a:latin typeface="Arial" panose="020B0604020202020204" pitchFamily="34" charset="0"/>
                <a:cs typeface="Arial" panose="020B0604020202020204" pitchFamily="34" charset="0"/>
              </a:rPr>
              <a:t>(valeur indicative): </a:t>
            </a:r>
          </a:p>
          <a:p>
            <a:pPr lvl="3" indent="-342900">
              <a:lnSpc>
                <a:spcPct val="80000"/>
              </a:lnSpc>
              <a:buFontTx/>
              <a:buChar char="-"/>
              <a:defRPr/>
            </a:pPr>
            <a:r>
              <a:rPr lang="fr-BE" sz="1800" dirty="0" smtClean="0">
                <a:solidFill>
                  <a:schemeClr val="tx1">
                    <a:lumMod val="65000"/>
                    <a:lumOff val="35000"/>
                  </a:schemeClr>
                </a:solidFill>
                <a:latin typeface="Arial" panose="020B0604020202020204" pitchFamily="34" charset="0"/>
                <a:cs typeface="Arial" panose="020B0604020202020204" pitchFamily="34" charset="0"/>
              </a:rPr>
              <a:t>Document déterminant, pour une partie du territoire communal, « les objectifs d’aménagement du territoire et d’urbanisme »</a:t>
            </a:r>
          </a:p>
          <a:p>
            <a:pPr lvl="3" indent="-342900">
              <a:lnSpc>
                <a:spcPct val="80000"/>
              </a:lnSpc>
              <a:buFontTx/>
              <a:buChar char="-"/>
              <a:defRPr/>
            </a:pPr>
            <a:r>
              <a:rPr lang="fr-BE" sz="1800" dirty="0" smtClean="0">
                <a:solidFill>
                  <a:schemeClr val="tx1">
                    <a:lumMod val="65000"/>
                    <a:lumOff val="35000"/>
                  </a:schemeClr>
                </a:solidFill>
                <a:latin typeface="Arial" panose="020B0604020202020204" pitchFamily="34" charset="0"/>
                <a:cs typeface="Arial" panose="020B0604020202020204" pitchFamily="34" charset="0"/>
              </a:rPr>
              <a:t>Établi sur la base d’une analyse contextuelle comportant les « enjeux territoriaux » et les « potentialités et les contraintes du territoire »</a:t>
            </a:r>
            <a:endParaRPr lang="fr-BE" sz="1800" dirty="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1800" dirty="0" smtClean="0">
                <a:solidFill>
                  <a:schemeClr val="tx1">
                    <a:lumMod val="65000"/>
                    <a:lumOff val="35000"/>
                  </a:schemeClr>
                </a:solidFill>
                <a:latin typeface="Arial" panose="020B0604020202020204" pitchFamily="34" charset="0"/>
                <a:cs typeface="Arial" panose="020B0604020202020204" pitchFamily="34" charset="0"/>
              </a:rPr>
              <a:t>Doit inclure une carte d’orientation inclut, </a:t>
            </a:r>
            <a:r>
              <a:rPr lang="fr-BE" sz="1800" dirty="0" err="1" smtClean="0">
                <a:solidFill>
                  <a:schemeClr val="tx1">
                    <a:lumMod val="65000"/>
                    <a:lumOff val="35000"/>
                  </a:schemeClr>
                </a:solidFill>
                <a:latin typeface="Arial" panose="020B0604020202020204" pitchFamily="34" charset="0"/>
                <a:cs typeface="Arial" panose="020B0604020202020204" pitchFamily="34" charset="0"/>
              </a:rPr>
              <a:t>e.a</a:t>
            </a:r>
            <a:r>
              <a:rPr lang="fr-BE" sz="1800" dirty="0" smtClean="0">
                <a:solidFill>
                  <a:schemeClr val="tx1">
                    <a:lumMod val="65000"/>
                    <a:lumOff val="35000"/>
                  </a:schemeClr>
                </a:solidFill>
                <a:latin typeface="Arial" panose="020B0604020202020204" pitchFamily="34" charset="0"/>
                <a:cs typeface="Arial" panose="020B0604020202020204" pitchFamily="34" charset="0"/>
              </a:rPr>
              <a:t>., les « espaces verts », les « infrastructures de gestion des eaux (…) de ruissellement », les affectations par zone, « la structure écologique » </a:t>
            </a:r>
          </a:p>
          <a:p>
            <a:pPr lvl="3" indent="-342900">
              <a:lnSpc>
                <a:spcPct val="80000"/>
              </a:lnSpc>
              <a:buFontTx/>
              <a:buChar char="-"/>
              <a:defRPr/>
            </a:pPr>
            <a:r>
              <a:rPr lang="fr-BE" sz="1800" dirty="0" smtClean="0">
                <a:solidFill>
                  <a:schemeClr val="tx1">
                    <a:lumMod val="65000"/>
                    <a:lumOff val="35000"/>
                  </a:schemeClr>
                </a:solidFill>
                <a:latin typeface="Arial" panose="020B0604020202020204" pitchFamily="34" charset="0"/>
                <a:cs typeface="Arial" panose="020B0604020202020204" pitchFamily="34" charset="0"/>
              </a:rPr>
              <a:t>Peut inclure des indications relatives à « l’implantation (..) des ouvrages, aux voiries et aux espaces publics » </a:t>
            </a:r>
            <a:r>
              <a:rPr lang="fr-BE" sz="1800" dirty="0">
                <a:solidFill>
                  <a:schemeClr val="tx1">
                    <a:lumMod val="65000"/>
                    <a:lumOff val="35000"/>
                  </a:schemeClr>
                </a:solidFill>
                <a:latin typeface="Arial" panose="020B0604020202020204" pitchFamily="34" charset="0"/>
                <a:cs typeface="Arial" panose="020B0604020202020204" pitchFamily="34" charset="0"/>
              </a:rPr>
              <a:t>(</a:t>
            </a:r>
            <a:r>
              <a:rPr lang="fr-BE" sz="1800" dirty="0" smtClean="0">
                <a:solidFill>
                  <a:schemeClr val="tx1">
                    <a:lumMod val="65000"/>
                    <a:lumOff val="35000"/>
                  </a:schemeClr>
                </a:solidFill>
                <a:latin typeface="Arial" panose="020B0604020202020204" pitchFamily="34" charset="0"/>
                <a:cs typeface="Arial" panose="020B0604020202020204" pitchFamily="34" charset="0"/>
              </a:rPr>
              <a:t>art</a:t>
            </a:r>
            <a:r>
              <a:rPr lang="fr-BE" sz="1800" dirty="0">
                <a:solidFill>
                  <a:schemeClr val="tx1">
                    <a:lumMod val="65000"/>
                    <a:lumOff val="35000"/>
                  </a:schemeClr>
                </a:solidFill>
                <a:latin typeface="Arial" panose="020B0604020202020204" pitchFamily="34" charset="0"/>
                <a:cs typeface="Arial" panose="020B0604020202020204" pitchFamily="34" charset="0"/>
              </a:rPr>
              <a:t>. D.II.11, § </a:t>
            </a:r>
            <a:r>
              <a:rPr lang="fr-BE" sz="1800" dirty="0" smtClean="0">
                <a:solidFill>
                  <a:schemeClr val="tx1">
                    <a:lumMod val="65000"/>
                    <a:lumOff val="35000"/>
                  </a:schemeClr>
                </a:solidFill>
                <a:latin typeface="Arial" panose="020B0604020202020204" pitchFamily="34" charset="0"/>
                <a:cs typeface="Arial" panose="020B0604020202020204" pitchFamily="34" charset="0"/>
              </a:rPr>
              <a:t>2 et 3, </a:t>
            </a:r>
            <a:r>
              <a:rPr lang="fr-BE" sz="1800" dirty="0" err="1">
                <a:solidFill>
                  <a:schemeClr val="tx1">
                    <a:lumMod val="65000"/>
                    <a:lumOff val="35000"/>
                  </a:schemeClr>
                </a:solidFill>
                <a:latin typeface="Arial" panose="020B0604020202020204" pitchFamily="34" charset="0"/>
                <a:cs typeface="Arial" panose="020B0604020202020204" pitchFamily="34" charset="0"/>
              </a:rPr>
              <a:t>CoDT</a:t>
            </a:r>
            <a:r>
              <a:rPr lang="fr-BE" sz="1800" dirty="0">
                <a:solidFill>
                  <a:schemeClr val="tx1">
                    <a:lumMod val="65000"/>
                    <a:lumOff val="35000"/>
                  </a:schemeClr>
                </a:solidFill>
                <a:latin typeface="Arial" panose="020B0604020202020204" pitchFamily="34" charset="0"/>
                <a:cs typeface="Arial" panose="020B0604020202020204" pitchFamily="34" charset="0"/>
              </a:rPr>
              <a:t>)</a:t>
            </a:r>
            <a:endParaRPr lang="fr-BE" sz="1800" dirty="0" smtClean="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pPr marL="342900" indent="-342900">
              <a:buFontTx/>
              <a:buChar char="-"/>
            </a:pPr>
            <a:r>
              <a:rPr lang="fr-BE" dirty="0" smtClean="0"/>
              <a:t>Conditions et charges</a:t>
            </a: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036270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1158742"/>
            <a:ext cx="11595887" cy="3832815"/>
          </a:xfrm>
        </p:spPr>
        <p:txBody>
          <a:bodyPr/>
          <a:lstStyle/>
          <a:p>
            <a:pPr lvl="2" indent="-342900">
              <a:lnSpc>
                <a:spcPct val="80000"/>
              </a:lnSpc>
              <a:buFontTx/>
              <a:buChar char="-"/>
              <a:defRPr/>
            </a:pPr>
            <a:r>
              <a:rPr lang="fr-BE" sz="2000" b="1" dirty="0" smtClean="0">
                <a:solidFill>
                  <a:schemeClr val="tx1">
                    <a:lumMod val="65000"/>
                    <a:lumOff val="35000"/>
                  </a:schemeClr>
                </a:solidFill>
                <a:latin typeface="Arial" panose="020B0604020202020204" pitchFamily="34" charset="0"/>
                <a:cs typeface="Arial" panose="020B0604020202020204" pitchFamily="34" charset="0"/>
              </a:rPr>
              <a:t>Permis d’urbanisation </a:t>
            </a:r>
            <a:r>
              <a:rPr lang="fr-BE" sz="2000" dirty="0" smtClean="0">
                <a:solidFill>
                  <a:schemeClr val="tx1">
                    <a:lumMod val="65000"/>
                    <a:lumOff val="35000"/>
                  </a:schemeClr>
                </a:solidFill>
                <a:latin typeface="Arial" panose="020B0604020202020204" pitchFamily="34" charset="0"/>
                <a:cs typeface="Arial" panose="020B0604020202020204" pitchFamily="34" charset="0"/>
              </a:rPr>
              <a:t>(valeur indicative) : </a:t>
            </a:r>
          </a:p>
          <a:p>
            <a:pPr lvl="3" indent="-342900">
              <a:lnSpc>
                <a:spcPct val="80000"/>
              </a:lnSpc>
              <a:buFontTx/>
              <a:buChar char="-"/>
              <a:defRPr/>
            </a:pPr>
            <a:endParaRPr lang="fr-BE" sz="1800" dirty="0" smtClean="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1800" dirty="0" smtClean="0">
                <a:solidFill>
                  <a:schemeClr val="tx1">
                    <a:lumMod val="65000"/>
                    <a:lumOff val="35000"/>
                  </a:schemeClr>
                </a:solidFill>
                <a:latin typeface="Arial" panose="020B0604020202020204" pitchFamily="34" charset="0"/>
                <a:cs typeface="Arial" panose="020B0604020202020204" pitchFamily="34" charset="0"/>
              </a:rPr>
              <a:t>l’urbanisation d’un bien « consiste à mettre en œuvre une conception urbanistique portant sur un projet d’ensemble relatif à un bien à diviser en au moins trois lots non bâtis destinés à l’habitation »; le projet d’ensemble vise principalement une fonction résidentielle</a:t>
            </a:r>
          </a:p>
          <a:p>
            <a:pPr lvl="3" indent="-342900">
              <a:lnSpc>
                <a:spcPct val="80000"/>
              </a:lnSpc>
              <a:buFontTx/>
              <a:buChar char="-"/>
              <a:defRPr/>
            </a:pPr>
            <a:endParaRPr lang="fr-BE" sz="1800" dirty="0" smtClean="0">
              <a:solidFill>
                <a:schemeClr val="tx1">
                  <a:lumMod val="65000"/>
                  <a:lumOff val="35000"/>
                </a:schemeClr>
              </a:solidFill>
              <a:latin typeface="Arial" panose="020B0604020202020204" pitchFamily="34" charset="0"/>
              <a:cs typeface="Arial" panose="020B0604020202020204" pitchFamily="34" charset="0"/>
            </a:endParaRPr>
          </a:p>
          <a:p>
            <a:pPr lvl="3" indent="-342900">
              <a:lnSpc>
                <a:spcPct val="80000"/>
              </a:lnSpc>
              <a:buFontTx/>
              <a:buChar char="-"/>
              <a:defRPr/>
            </a:pPr>
            <a:r>
              <a:rPr lang="fr-BE" sz="1800" dirty="0" smtClean="0">
                <a:solidFill>
                  <a:schemeClr val="tx1">
                    <a:lumMod val="65000"/>
                    <a:lumOff val="35000"/>
                  </a:schemeClr>
                </a:solidFill>
                <a:latin typeface="Arial" panose="020B0604020202020204" pitchFamily="34" charset="0"/>
                <a:cs typeface="Arial" panose="020B0604020202020204" pitchFamily="34" charset="0"/>
              </a:rPr>
              <a:t>Le PU° (hors cas de contenu simplifié) inclut: </a:t>
            </a:r>
          </a:p>
          <a:p>
            <a:pPr lvl="4" indent="-342900">
              <a:lnSpc>
                <a:spcPct val="80000"/>
              </a:lnSpc>
              <a:buFontTx/>
              <a:buChar char="-"/>
              <a:defRPr/>
            </a:pPr>
            <a:r>
              <a:rPr lang="fr-BE" sz="1800" dirty="0" smtClean="0">
                <a:solidFill>
                  <a:schemeClr val="tx1">
                    <a:lumMod val="65000"/>
                    <a:lumOff val="35000"/>
                  </a:schemeClr>
                </a:solidFill>
                <a:latin typeface="Arial" panose="020B0604020202020204" pitchFamily="34" charset="0"/>
                <a:cs typeface="Arial" panose="020B0604020202020204" pitchFamily="34" charset="0"/>
              </a:rPr>
              <a:t>des objectifs d’aménagement du territoire et d’urbanisme</a:t>
            </a:r>
          </a:p>
          <a:p>
            <a:pPr lvl="4" indent="-342900">
              <a:lnSpc>
                <a:spcPct val="80000"/>
              </a:lnSpc>
              <a:buFontTx/>
              <a:buChar char="-"/>
              <a:defRPr/>
            </a:pPr>
            <a:r>
              <a:rPr lang="fr-BE" sz="1800" dirty="0" smtClean="0">
                <a:solidFill>
                  <a:schemeClr val="tx1">
                    <a:lumMod val="65000"/>
                    <a:lumOff val="35000"/>
                  </a:schemeClr>
                </a:solidFill>
                <a:latin typeface="Arial" panose="020B0604020202020204" pitchFamily="34" charset="0"/>
                <a:cs typeface="Arial" panose="020B0604020202020204" pitchFamily="34" charset="0"/>
              </a:rPr>
              <a:t>Des mesures de mise en œuvre de ces objectifs incluant des indications relatives aux «</a:t>
            </a:r>
            <a:r>
              <a:rPr lang="fr-BE" sz="1800" dirty="0">
                <a:solidFill>
                  <a:schemeClr val="tx1">
                    <a:lumMod val="65000"/>
                    <a:lumOff val="35000"/>
                  </a:schemeClr>
                </a:solidFill>
                <a:latin typeface="Arial" panose="020B0604020202020204" pitchFamily="34" charset="0"/>
                <a:cs typeface="Arial" panose="020B0604020202020204" pitchFamily="34" charset="0"/>
              </a:rPr>
              <a:t> espaces verts », </a:t>
            </a:r>
            <a:r>
              <a:rPr lang="fr-BE" sz="1800" dirty="0" smtClean="0">
                <a:solidFill>
                  <a:schemeClr val="tx1">
                    <a:lumMod val="65000"/>
                    <a:lumOff val="35000"/>
                  </a:schemeClr>
                </a:solidFill>
                <a:latin typeface="Arial" panose="020B0604020202020204" pitchFamily="34" charset="0"/>
                <a:cs typeface="Arial" panose="020B0604020202020204" pitchFamily="34" charset="0"/>
              </a:rPr>
              <a:t>aux </a:t>
            </a:r>
            <a:r>
              <a:rPr lang="fr-BE" sz="1800" dirty="0">
                <a:solidFill>
                  <a:schemeClr val="tx1">
                    <a:lumMod val="65000"/>
                    <a:lumOff val="35000"/>
                  </a:schemeClr>
                </a:solidFill>
                <a:latin typeface="Arial" panose="020B0604020202020204" pitchFamily="34" charset="0"/>
                <a:cs typeface="Arial" panose="020B0604020202020204" pitchFamily="34" charset="0"/>
              </a:rPr>
              <a:t>« infrastructures de gestion des eaux (…) de ruissellement », </a:t>
            </a:r>
            <a:r>
              <a:rPr lang="fr-BE" sz="1800" dirty="0" smtClean="0">
                <a:solidFill>
                  <a:schemeClr val="tx1">
                    <a:lumMod val="65000"/>
                    <a:lumOff val="35000"/>
                  </a:schemeClr>
                </a:solidFill>
                <a:latin typeface="Arial" panose="020B0604020202020204" pitchFamily="34" charset="0"/>
                <a:cs typeface="Arial" panose="020B0604020202020204" pitchFamily="34" charset="0"/>
              </a:rPr>
              <a:t>au parcellaire et aux affectations et à </a:t>
            </a:r>
            <a:r>
              <a:rPr lang="fr-BE" sz="1800" dirty="0">
                <a:solidFill>
                  <a:schemeClr val="tx1">
                    <a:lumMod val="65000"/>
                    <a:lumOff val="35000"/>
                  </a:schemeClr>
                </a:solidFill>
                <a:latin typeface="Arial" panose="020B0604020202020204" pitchFamily="34" charset="0"/>
                <a:cs typeface="Arial" panose="020B0604020202020204" pitchFamily="34" charset="0"/>
              </a:rPr>
              <a:t>« la structure écologique » </a:t>
            </a:r>
            <a:r>
              <a:rPr lang="fr-BE" sz="1800" dirty="0" smtClean="0">
                <a:solidFill>
                  <a:schemeClr val="tx1">
                    <a:lumMod val="65000"/>
                    <a:lumOff val="35000"/>
                  </a:schemeClr>
                </a:solidFill>
                <a:latin typeface="Arial" panose="020B0604020202020204" pitchFamily="34" charset="0"/>
                <a:cs typeface="Arial" panose="020B0604020202020204" pitchFamily="34" charset="0"/>
              </a:rPr>
              <a:t>(art. D.IV.28 du </a:t>
            </a:r>
            <a:r>
              <a:rPr lang="fr-BE" sz="1800" dirty="0" err="1" smtClean="0">
                <a:solidFill>
                  <a:schemeClr val="tx1">
                    <a:lumMod val="65000"/>
                    <a:lumOff val="35000"/>
                  </a:schemeClr>
                </a:solidFill>
                <a:latin typeface="Arial" panose="020B0604020202020204" pitchFamily="34" charset="0"/>
                <a:cs typeface="Arial" panose="020B0604020202020204" pitchFamily="34" charset="0"/>
              </a:rPr>
              <a:t>CoDT</a:t>
            </a:r>
            <a:r>
              <a:rPr lang="fr-BE" sz="1800" dirty="0" smtClean="0">
                <a:solidFill>
                  <a:schemeClr val="tx1">
                    <a:lumMod val="65000"/>
                    <a:lumOff val="35000"/>
                  </a:schemeClr>
                </a:solidFill>
                <a:latin typeface="Arial" panose="020B0604020202020204" pitchFamily="34" charset="0"/>
                <a:cs typeface="Arial" panose="020B0604020202020204" pitchFamily="34" charset="0"/>
              </a:rPr>
              <a:t>)</a:t>
            </a:r>
            <a:endParaRPr lang="fr-BE" sz="2000" dirty="0" smtClean="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0917" y="4279779"/>
            <a:ext cx="1790700" cy="2552700"/>
          </a:xfrm>
          <a:prstGeom prst="rect">
            <a:avLst/>
          </a:prstGeom>
        </p:spPr>
      </p:pic>
    </p:spTree>
    <p:extLst>
      <p:ext uri="{BB962C8B-B14F-4D97-AF65-F5344CB8AC3E}">
        <p14:creationId xmlns:p14="http://schemas.microsoft.com/office/powerpoint/2010/main" val="4045956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dirty="0" smtClean="0"/>
              <a:t>Plan</a:t>
            </a:r>
            <a:endParaRPr lang="en-US" dirty="0"/>
          </a:p>
        </p:txBody>
      </p:sp>
      <p:sp>
        <p:nvSpPr>
          <p:cNvPr id="4" name="Espace réservé du texte 3"/>
          <p:cNvSpPr>
            <a:spLocks noGrp="1"/>
          </p:cNvSpPr>
          <p:nvPr>
            <p:ph type="body" idx="1"/>
          </p:nvPr>
        </p:nvSpPr>
        <p:spPr>
          <a:xfrm>
            <a:off x="307497" y="1189529"/>
            <a:ext cx="11595887" cy="3832815"/>
          </a:xfrm>
        </p:spPr>
        <p:txBody>
          <a:bodyPr/>
          <a:lstStyle/>
          <a:p>
            <a:r>
              <a:rPr lang="en-US" dirty="0" smtClean="0"/>
              <a:t>Introduction – </a:t>
            </a:r>
            <a:r>
              <a:rPr lang="en-US" dirty="0" err="1" smtClean="0"/>
              <a:t>Intégrer</a:t>
            </a:r>
            <a:r>
              <a:rPr lang="en-US" dirty="0" smtClean="0"/>
              <a:t> la </a:t>
            </a:r>
            <a:r>
              <a:rPr lang="en-US" dirty="0" err="1" smtClean="0"/>
              <a:t>biodiversité</a:t>
            </a:r>
            <a:r>
              <a:rPr lang="en-US" dirty="0" smtClean="0"/>
              <a:t> </a:t>
            </a:r>
            <a:r>
              <a:rPr lang="en-US" dirty="0" err="1" smtClean="0"/>
              <a:t>dans</a:t>
            </a:r>
            <a:r>
              <a:rPr lang="en-US" dirty="0" smtClean="0"/>
              <a:t> les </a:t>
            </a:r>
            <a:r>
              <a:rPr lang="en-US" dirty="0" err="1" smtClean="0"/>
              <a:t>projets</a:t>
            </a:r>
            <a:r>
              <a:rPr lang="en-US" dirty="0" smtClean="0"/>
              <a:t> </a:t>
            </a:r>
            <a:r>
              <a:rPr lang="en-US" dirty="0" err="1" smtClean="0"/>
              <a:t>urbains</a:t>
            </a:r>
            <a:r>
              <a:rPr lang="en-US" dirty="0" smtClean="0"/>
              <a:t> au-</a:t>
            </a:r>
            <a:r>
              <a:rPr lang="en-US" dirty="0" err="1" smtClean="0"/>
              <a:t>delà</a:t>
            </a:r>
            <a:r>
              <a:rPr lang="en-US" dirty="0" smtClean="0"/>
              <a:t> du CBS, </a:t>
            </a:r>
            <a:r>
              <a:rPr lang="en-US" dirty="0" err="1" smtClean="0"/>
              <a:t>enjeux</a:t>
            </a:r>
            <a:r>
              <a:rPr lang="en-US" dirty="0" smtClean="0"/>
              <a:t> et </a:t>
            </a:r>
            <a:r>
              <a:rPr lang="en-US" dirty="0" err="1" smtClean="0"/>
              <a:t>défis</a:t>
            </a:r>
            <a:endParaRPr lang="en-US" dirty="0" smtClean="0"/>
          </a:p>
          <a:p>
            <a:pPr marL="514350" indent="-514350">
              <a:buAutoNum type="romanUcPeriod"/>
            </a:pPr>
            <a:r>
              <a:rPr lang="en-US" dirty="0" err="1" smtClean="0"/>
              <a:t>Approches</a:t>
            </a:r>
            <a:r>
              <a:rPr lang="en-US" dirty="0" smtClean="0"/>
              <a:t> </a:t>
            </a:r>
            <a:r>
              <a:rPr lang="en-US" dirty="0" err="1" smtClean="0"/>
              <a:t>réglementaires</a:t>
            </a:r>
            <a:endParaRPr lang="en-US" dirty="0" smtClean="0"/>
          </a:p>
          <a:p>
            <a:pPr lvl="1"/>
            <a:r>
              <a:rPr lang="en-US" dirty="0" smtClean="0"/>
              <a:t>1.1. Le “test </a:t>
            </a:r>
            <a:r>
              <a:rPr lang="en-US" dirty="0" err="1" smtClean="0"/>
              <a:t>biodiversité</a:t>
            </a:r>
            <a:r>
              <a:rPr lang="en-US" dirty="0" smtClean="0"/>
              <a:t>” et la compensation </a:t>
            </a:r>
            <a:r>
              <a:rPr lang="en-US" dirty="0" err="1" smtClean="0"/>
              <a:t>écologique</a:t>
            </a:r>
            <a:endParaRPr lang="en-US" dirty="0" smtClean="0"/>
          </a:p>
          <a:p>
            <a:pPr lvl="1"/>
            <a:r>
              <a:rPr lang="en-US" dirty="0" smtClean="0"/>
              <a:t>1.2. Le </a:t>
            </a:r>
            <a:r>
              <a:rPr lang="en-US" dirty="0"/>
              <a:t>design </a:t>
            </a:r>
            <a:r>
              <a:rPr lang="en-US" dirty="0" err="1"/>
              <a:t>écologique</a:t>
            </a:r>
            <a:r>
              <a:rPr lang="en-US" dirty="0"/>
              <a:t> </a:t>
            </a:r>
            <a:r>
              <a:rPr lang="en-US" dirty="0" err="1"/>
              <a:t>dans</a:t>
            </a:r>
            <a:r>
              <a:rPr lang="en-US" dirty="0"/>
              <a:t> les conditions et les charges des </a:t>
            </a:r>
            <a:r>
              <a:rPr lang="en-US" dirty="0" err="1"/>
              <a:t>permis</a:t>
            </a:r>
            <a:endParaRPr lang="en-US" dirty="0"/>
          </a:p>
          <a:p>
            <a:pPr marL="514350" indent="-514350">
              <a:buAutoNum type="romanUcPeriod"/>
            </a:pPr>
            <a:r>
              <a:rPr lang="en-US" dirty="0" err="1" smtClean="0"/>
              <a:t>Approches</a:t>
            </a:r>
            <a:r>
              <a:rPr lang="en-US" dirty="0" smtClean="0"/>
              <a:t> </a:t>
            </a:r>
            <a:r>
              <a:rPr lang="en-US" dirty="0" err="1" smtClean="0"/>
              <a:t>volontaires</a:t>
            </a:r>
            <a:endParaRPr lang="en-US" dirty="0" smtClean="0"/>
          </a:p>
          <a:p>
            <a:pPr lvl="1"/>
            <a:r>
              <a:rPr lang="en-US" dirty="0" smtClean="0"/>
              <a:t>2.1. Le </a:t>
            </a:r>
            <a:r>
              <a:rPr lang="en-US" dirty="0" err="1" smtClean="0"/>
              <a:t>projet</a:t>
            </a:r>
            <a:r>
              <a:rPr lang="en-US" dirty="0" smtClean="0"/>
              <a:t> de nature </a:t>
            </a:r>
            <a:r>
              <a:rPr lang="en-US" dirty="0" err="1" smtClean="0"/>
              <a:t>temporaire</a:t>
            </a:r>
            <a:r>
              <a:rPr lang="en-US" dirty="0" smtClean="0"/>
              <a:t> </a:t>
            </a:r>
            <a:r>
              <a:rPr lang="en-US" dirty="0" err="1" smtClean="0"/>
              <a:t>dans</a:t>
            </a:r>
            <a:r>
              <a:rPr lang="en-US" dirty="0" smtClean="0"/>
              <a:t> </a:t>
            </a:r>
            <a:r>
              <a:rPr lang="en-US" dirty="0" err="1" smtClean="0"/>
              <a:t>l’attente</a:t>
            </a:r>
            <a:r>
              <a:rPr lang="en-US" dirty="0" smtClean="0"/>
              <a:t> du </a:t>
            </a:r>
            <a:r>
              <a:rPr lang="en-US" dirty="0" err="1" smtClean="0"/>
              <a:t>projet</a:t>
            </a:r>
            <a:endParaRPr lang="en-US" dirty="0" smtClean="0"/>
          </a:p>
          <a:p>
            <a:pPr lvl="1"/>
            <a:r>
              <a:rPr lang="en-US" dirty="0" smtClean="0"/>
              <a:t>2.2. La servitude </a:t>
            </a:r>
            <a:r>
              <a:rPr lang="en-US" dirty="0" err="1" smtClean="0"/>
              <a:t>environnementale</a:t>
            </a:r>
            <a:r>
              <a:rPr lang="en-US" dirty="0" smtClean="0"/>
              <a:t> </a:t>
            </a:r>
          </a:p>
          <a:p>
            <a:endParaRPr lang="en-US" dirty="0"/>
          </a:p>
          <a:p>
            <a:r>
              <a:rPr lang="en-US" dirty="0" smtClean="0"/>
              <a:t>Conclusion – </a:t>
            </a:r>
            <a:r>
              <a:rPr lang="en-US" dirty="0" err="1" smtClean="0"/>
              <a:t>L’urbanisme</a:t>
            </a:r>
            <a:r>
              <a:rPr lang="en-US" dirty="0" smtClean="0"/>
              <a:t> </a:t>
            </a:r>
            <a:r>
              <a:rPr lang="en-US" dirty="0" err="1" smtClean="0"/>
              <a:t>écologique</a:t>
            </a:r>
            <a:r>
              <a:rPr lang="en-US" dirty="0" smtClean="0"/>
              <a:t>, un </a:t>
            </a:r>
            <a:r>
              <a:rPr lang="en-US" dirty="0" err="1" smtClean="0"/>
              <a:t>changement</a:t>
            </a:r>
            <a:r>
              <a:rPr lang="en-US" dirty="0" smtClean="0"/>
              <a:t> de </a:t>
            </a:r>
            <a:r>
              <a:rPr lang="en-US" dirty="0" err="1" smtClean="0"/>
              <a:t>paradigme</a:t>
            </a:r>
            <a:endParaRPr lang="en-US" dirty="0"/>
          </a:p>
        </p:txBody>
      </p:sp>
      <p:sp>
        <p:nvSpPr>
          <p:cNvPr id="5" name="Espace réservé du texte 4"/>
          <p:cNvSpPr>
            <a:spLocks noGrp="1"/>
          </p:cNvSpPr>
          <p:nvPr>
            <p:ph type="body" idx="11"/>
          </p:nvPr>
        </p:nvSpPr>
        <p:spPr/>
        <p:txBody>
          <a:bodyPr/>
          <a:lstStyle/>
          <a:p>
            <a:endParaRPr lang="en-US" dirty="0"/>
          </a:p>
        </p:txBody>
      </p:sp>
    </p:spTree>
    <p:extLst>
      <p:ext uri="{BB962C8B-B14F-4D97-AF65-F5344CB8AC3E}">
        <p14:creationId xmlns:p14="http://schemas.microsoft.com/office/powerpoint/2010/main" val="4135264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938600"/>
            <a:ext cx="11595887" cy="3832815"/>
          </a:xfrm>
        </p:spPr>
        <p:txBody>
          <a:bodyPr/>
          <a:lstStyle/>
          <a:p>
            <a:pPr marL="342900" indent="-342900">
              <a:buFontTx/>
              <a:buChar char="-"/>
            </a:pPr>
            <a:r>
              <a:rPr lang="fr-BE" dirty="0" smtClean="0"/>
              <a:t>Conditions et charges: prescriptions insérées dans le permis et obligatoires pour le maître d’ouvrage, dans le respect du principe de proportionnalité:</a:t>
            </a:r>
          </a:p>
          <a:p>
            <a:pPr marL="800100" lvl="1" indent="-342900">
              <a:buFontTx/>
              <a:buChar char="-"/>
            </a:pPr>
            <a:r>
              <a:rPr lang="fr-BE" b="1" dirty="0" smtClean="0">
                <a:solidFill>
                  <a:schemeClr val="tx1">
                    <a:lumMod val="65000"/>
                    <a:lumOff val="35000"/>
                  </a:schemeClr>
                </a:solidFill>
                <a:latin typeface="Arial" panose="020B0604020202020204" pitchFamily="34" charset="0"/>
                <a:cs typeface="Arial" panose="020B0604020202020204" pitchFamily="34" charset="0"/>
              </a:rPr>
              <a:t>Conditions</a:t>
            </a:r>
            <a:r>
              <a:rPr lang="fr-BE" dirty="0" smtClean="0">
                <a:solidFill>
                  <a:schemeClr val="tx1">
                    <a:lumMod val="65000"/>
                    <a:lumOff val="35000"/>
                  </a:schemeClr>
                </a:solidFill>
                <a:latin typeface="Arial" panose="020B0604020202020204" pitchFamily="34" charset="0"/>
                <a:cs typeface="Arial" panose="020B0604020202020204" pitchFamily="34" charset="0"/>
              </a:rPr>
              <a:t>: « </a:t>
            </a:r>
            <a:r>
              <a:rPr lang="fr-BE" i="1" dirty="0" smtClean="0">
                <a:solidFill>
                  <a:schemeClr val="tx1">
                    <a:lumMod val="65000"/>
                    <a:lumOff val="35000"/>
                  </a:schemeClr>
                </a:solidFill>
                <a:latin typeface="Arial" panose="020B0604020202020204" pitchFamily="34" charset="0"/>
                <a:cs typeface="Arial" panose="020B0604020202020204" pitchFamily="34" charset="0"/>
              </a:rPr>
              <a:t>les conditions sont nécessaires soit à </a:t>
            </a:r>
            <a:r>
              <a:rPr lang="fr-BE" b="1" i="1" dirty="0" smtClean="0">
                <a:solidFill>
                  <a:schemeClr val="tx1">
                    <a:lumMod val="65000"/>
                    <a:lumOff val="35000"/>
                  </a:schemeClr>
                </a:solidFill>
                <a:latin typeface="Arial" panose="020B0604020202020204" pitchFamily="34" charset="0"/>
                <a:cs typeface="Arial" panose="020B0604020202020204" pitchFamily="34" charset="0"/>
              </a:rPr>
              <a:t>l’intégration du projet à l’environnement </a:t>
            </a:r>
            <a:r>
              <a:rPr lang="fr-BE" i="1" dirty="0" smtClean="0">
                <a:solidFill>
                  <a:schemeClr val="tx1">
                    <a:lumMod val="65000"/>
                    <a:lumOff val="35000"/>
                  </a:schemeClr>
                </a:solidFill>
                <a:latin typeface="Arial" panose="020B0604020202020204" pitchFamily="34" charset="0"/>
                <a:cs typeface="Arial" panose="020B0604020202020204" pitchFamily="34" charset="0"/>
              </a:rPr>
              <a:t>bâti et non bâti, soit à la faisabilité du projet, c’est-à-dire à sa mise en œuvre et à son exploitation</a:t>
            </a:r>
            <a:r>
              <a:rPr lang="fr-BE" dirty="0" smtClean="0">
                <a:solidFill>
                  <a:schemeClr val="tx1">
                    <a:lumMod val="65000"/>
                    <a:lumOff val="35000"/>
                  </a:schemeClr>
                </a:solidFill>
                <a:latin typeface="Arial" panose="020B0604020202020204" pitchFamily="34" charset="0"/>
                <a:cs typeface="Arial" panose="020B0604020202020204" pitchFamily="34" charset="0"/>
              </a:rPr>
              <a:t> » (art. D.IV.53 </a:t>
            </a:r>
            <a:r>
              <a:rPr lang="fr-BE" dirty="0" err="1" smtClean="0">
                <a:solidFill>
                  <a:schemeClr val="tx1">
                    <a:lumMod val="65000"/>
                    <a:lumOff val="35000"/>
                  </a:schemeClr>
                </a:solidFill>
                <a:latin typeface="Arial" panose="020B0604020202020204" pitchFamily="34" charset="0"/>
                <a:cs typeface="Arial" panose="020B0604020202020204" pitchFamily="34" charset="0"/>
              </a:rPr>
              <a:t>CoDT</a:t>
            </a:r>
            <a:r>
              <a:rPr lang="fr-BE" dirty="0" smtClean="0">
                <a:solidFill>
                  <a:schemeClr val="tx1">
                    <a:lumMod val="65000"/>
                    <a:lumOff val="35000"/>
                  </a:schemeClr>
                </a:solidFill>
                <a:latin typeface="Arial" panose="020B0604020202020204" pitchFamily="34" charset="0"/>
                <a:cs typeface="Arial" panose="020B0604020202020204" pitchFamily="34" charset="0"/>
              </a:rPr>
              <a:t>); possibilité d’imposer des conditions de protection de l’environnement notamment si le bien est situé à proximité d’une aire protégée (D.IV.57)</a:t>
            </a:r>
          </a:p>
          <a:p>
            <a:pPr marL="800100" lvl="1" indent="-342900">
              <a:buFontTx/>
              <a:buChar char="-"/>
            </a:pPr>
            <a:endParaRPr lang="fr-BE" b="1" dirty="0" smtClean="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b="1" dirty="0" smtClean="0">
                <a:solidFill>
                  <a:schemeClr val="tx1">
                    <a:lumMod val="65000"/>
                    <a:lumOff val="35000"/>
                  </a:schemeClr>
                </a:solidFill>
                <a:latin typeface="Arial" panose="020B0604020202020204" pitchFamily="34" charset="0"/>
                <a:cs typeface="Arial" panose="020B0604020202020204" pitchFamily="34" charset="0"/>
              </a:rPr>
              <a:t>Charges</a:t>
            </a:r>
            <a:r>
              <a:rPr lang="fr-BE" dirty="0" smtClean="0">
                <a:solidFill>
                  <a:schemeClr val="tx1">
                    <a:lumMod val="65000"/>
                    <a:lumOff val="35000"/>
                  </a:schemeClr>
                </a:solidFill>
                <a:latin typeface="Arial" panose="020B0604020202020204" pitchFamily="34" charset="0"/>
                <a:cs typeface="Arial" panose="020B0604020202020204" pitchFamily="34" charset="0"/>
              </a:rPr>
              <a:t>: « </a:t>
            </a:r>
            <a:r>
              <a:rPr lang="fr-BE" i="1" dirty="0" smtClean="0">
                <a:solidFill>
                  <a:schemeClr val="tx1">
                    <a:lumMod val="65000"/>
                    <a:lumOff val="35000"/>
                  </a:schemeClr>
                </a:solidFill>
                <a:latin typeface="Arial" panose="020B0604020202020204" pitchFamily="34" charset="0"/>
                <a:cs typeface="Arial" panose="020B0604020202020204" pitchFamily="34" charset="0"/>
              </a:rPr>
              <a:t>actes et travaux imposés au demandeur, à l’exclusion de toute contribution en numéraire, en vue de compenser l’impact que le projet fait peser sur la collectivité au niveau communal</a:t>
            </a:r>
            <a:r>
              <a:rPr lang="fr-BE" dirty="0" smtClean="0">
                <a:solidFill>
                  <a:schemeClr val="tx1">
                    <a:lumMod val="65000"/>
                    <a:lumOff val="35000"/>
                  </a:schemeClr>
                </a:solidFill>
                <a:latin typeface="Arial" panose="020B0604020202020204" pitchFamily="34" charset="0"/>
                <a:cs typeface="Arial" panose="020B0604020202020204" pitchFamily="34" charset="0"/>
              </a:rPr>
              <a:t> » et peuvent inclure la réalisation « </a:t>
            </a:r>
            <a:r>
              <a:rPr lang="fr-BE" i="1" dirty="0" smtClean="0">
                <a:solidFill>
                  <a:schemeClr val="tx1">
                    <a:lumMod val="65000"/>
                    <a:lumOff val="35000"/>
                  </a:schemeClr>
                </a:solidFill>
                <a:latin typeface="Arial" panose="020B0604020202020204" pitchFamily="34" charset="0"/>
                <a:cs typeface="Arial" panose="020B0604020202020204" pitchFamily="34" charset="0"/>
              </a:rPr>
              <a:t>d’espaces verts publics</a:t>
            </a:r>
            <a:r>
              <a:rPr lang="fr-BE" dirty="0" smtClean="0">
                <a:solidFill>
                  <a:schemeClr val="tx1">
                    <a:lumMod val="65000"/>
                    <a:lumOff val="35000"/>
                  </a:schemeClr>
                </a:solidFill>
                <a:latin typeface="Arial" panose="020B0604020202020204" pitchFamily="34" charset="0"/>
                <a:cs typeface="Arial" panose="020B0604020202020204" pitchFamily="34" charset="0"/>
              </a:rPr>
              <a:t> » ou de « </a:t>
            </a:r>
            <a:r>
              <a:rPr lang="fr-BE" b="1" i="1" dirty="0" smtClean="0">
                <a:solidFill>
                  <a:schemeClr val="tx1">
                    <a:lumMod val="65000"/>
                    <a:lumOff val="35000"/>
                  </a:schemeClr>
                </a:solidFill>
                <a:latin typeface="Arial" panose="020B0604020202020204" pitchFamily="34" charset="0"/>
                <a:cs typeface="Arial" panose="020B0604020202020204" pitchFamily="34" charset="0"/>
              </a:rPr>
              <a:t>toutes mesures favorables à l’environnement</a:t>
            </a:r>
            <a:r>
              <a:rPr lang="fr-BE" i="1" dirty="0" smtClean="0">
                <a:solidFill>
                  <a:schemeClr val="tx1">
                    <a:lumMod val="65000"/>
                    <a:lumOff val="35000"/>
                  </a:schemeClr>
                </a:solidFill>
                <a:latin typeface="Arial" panose="020B0604020202020204" pitchFamily="34" charset="0"/>
                <a:cs typeface="Arial" panose="020B0604020202020204" pitchFamily="34" charset="0"/>
              </a:rPr>
              <a:t> </a:t>
            </a:r>
            <a:r>
              <a:rPr lang="fr-BE" dirty="0" smtClean="0">
                <a:solidFill>
                  <a:schemeClr val="tx1">
                    <a:lumMod val="65000"/>
                    <a:lumOff val="35000"/>
                  </a:schemeClr>
                </a:solidFill>
                <a:latin typeface="Arial" panose="020B0604020202020204" pitchFamily="34" charset="0"/>
                <a:cs typeface="Arial" panose="020B0604020202020204" pitchFamily="34" charset="0"/>
              </a:rPr>
              <a:t>» (art. D.IV.54 </a:t>
            </a:r>
            <a:r>
              <a:rPr lang="fr-BE" dirty="0" err="1" smtClean="0">
                <a:solidFill>
                  <a:schemeClr val="tx1">
                    <a:lumMod val="65000"/>
                    <a:lumOff val="35000"/>
                  </a:schemeClr>
                </a:solidFill>
                <a:latin typeface="Arial" panose="020B0604020202020204" pitchFamily="34" charset="0"/>
                <a:cs typeface="Arial" panose="020B0604020202020204" pitchFamily="34" charset="0"/>
              </a:rPr>
              <a:t>CoDT</a:t>
            </a:r>
            <a:r>
              <a:rPr lang="fr-BE" dirty="0" smtClean="0">
                <a:solidFill>
                  <a:schemeClr val="tx1">
                    <a:lumMod val="65000"/>
                    <a:lumOff val="35000"/>
                  </a:schemeClr>
                </a:solidFill>
                <a:latin typeface="Arial" panose="020B0604020202020204" pitchFamily="34" charset="0"/>
                <a:cs typeface="Arial" panose="020B0604020202020204" pitchFamily="34" charset="0"/>
              </a:rPr>
              <a:t>), soit</a:t>
            </a:r>
            <a:r>
              <a:rPr lang="fr-BE" dirty="0">
                <a:solidFill>
                  <a:schemeClr val="tx1">
                    <a:lumMod val="65000"/>
                    <a:lumOff val="35000"/>
                  </a:schemeClr>
                </a:solidFill>
                <a:latin typeface="Arial" panose="020B0604020202020204" pitchFamily="34" charset="0"/>
                <a:cs typeface="Arial" panose="020B0604020202020204" pitchFamily="34" charset="0"/>
              </a:rPr>
              <a:t> </a:t>
            </a:r>
            <a:r>
              <a:rPr lang="fr-BE" dirty="0" smtClean="0">
                <a:solidFill>
                  <a:schemeClr val="tx1">
                    <a:lumMod val="65000"/>
                    <a:lumOff val="35000"/>
                  </a:schemeClr>
                </a:solidFill>
                <a:latin typeface="Arial" panose="020B0604020202020204" pitchFamily="34" charset="0"/>
                <a:cs typeface="Arial" panose="020B0604020202020204" pitchFamily="34" charset="0"/>
              </a:rPr>
              <a:t>« </a:t>
            </a:r>
            <a:r>
              <a:rPr lang="fr-BE" i="1" dirty="0" smtClean="0">
                <a:solidFill>
                  <a:schemeClr val="tx1">
                    <a:lumMod val="65000"/>
                    <a:lumOff val="35000"/>
                  </a:schemeClr>
                </a:solidFill>
                <a:latin typeface="Arial" panose="020B0604020202020204" pitchFamily="34" charset="0"/>
                <a:cs typeface="Arial" panose="020B0604020202020204" pitchFamily="34" charset="0"/>
              </a:rPr>
              <a:t>celles ayant un impact favorable notamment sur la diversité biologique, (…) la faune, la flore, les sols, les eaux, l’air, les facteurs climatiques (…) et les paysages </a:t>
            </a:r>
            <a:r>
              <a:rPr lang="fr-BE" dirty="0" smtClean="0">
                <a:solidFill>
                  <a:schemeClr val="tx1">
                    <a:lumMod val="65000"/>
                    <a:lumOff val="35000"/>
                  </a:schemeClr>
                </a:solidFill>
                <a:latin typeface="Arial" panose="020B0604020202020204" pitchFamily="34" charset="0"/>
                <a:cs typeface="Arial" panose="020B0604020202020204" pitchFamily="34" charset="0"/>
              </a:rPr>
              <a:t>», y compris par ex. « </a:t>
            </a:r>
            <a:r>
              <a:rPr lang="fr-BE" i="1" dirty="0" smtClean="0">
                <a:solidFill>
                  <a:schemeClr val="tx1">
                    <a:lumMod val="65000"/>
                    <a:lumOff val="35000"/>
                  </a:schemeClr>
                </a:solidFill>
                <a:latin typeface="Arial" panose="020B0604020202020204" pitchFamily="34" charset="0"/>
                <a:cs typeface="Arial" panose="020B0604020202020204" pitchFamily="34" charset="0"/>
              </a:rPr>
              <a:t>la maîtrise de la gestion de l’eau, l’imposition de fauchages tardifs, l’inscription du projet dans le Plan Maya [en faveur des pollinisateurs, ndlr] ou la plantation de haies</a:t>
            </a:r>
            <a:r>
              <a:rPr lang="fr-BE" dirty="0" smtClean="0">
                <a:solidFill>
                  <a:schemeClr val="tx1">
                    <a:lumMod val="65000"/>
                    <a:lumOff val="35000"/>
                  </a:schemeClr>
                </a:solidFill>
                <a:latin typeface="Arial" panose="020B0604020202020204" pitchFamily="34" charset="0"/>
                <a:cs typeface="Arial" panose="020B0604020202020204" pitchFamily="34" charset="0"/>
              </a:rPr>
              <a:t> » (art. R.IV.54-1, § 2 </a:t>
            </a:r>
            <a:r>
              <a:rPr lang="fr-BE" dirty="0" err="1" smtClean="0">
                <a:solidFill>
                  <a:schemeClr val="tx1">
                    <a:lumMod val="65000"/>
                    <a:lumOff val="35000"/>
                  </a:schemeClr>
                </a:solidFill>
                <a:latin typeface="Arial" panose="020B0604020202020204" pitchFamily="34" charset="0"/>
                <a:cs typeface="Arial" panose="020B0604020202020204" pitchFamily="34" charset="0"/>
              </a:rPr>
              <a:t>CoDT</a:t>
            </a:r>
            <a:r>
              <a:rPr lang="fr-BE" dirty="0" smtClean="0">
                <a:solidFill>
                  <a:schemeClr val="tx1">
                    <a:lumMod val="65000"/>
                    <a:lumOff val="35000"/>
                  </a:schemeClr>
                </a:solidFill>
                <a:latin typeface="Arial" panose="020B0604020202020204" pitchFamily="34" charset="0"/>
                <a:cs typeface="Arial" panose="020B0604020202020204" pitchFamily="34" charset="0"/>
              </a:rPr>
              <a:t>).  </a:t>
            </a: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401139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938600"/>
            <a:ext cx="11595887" cy="3832815"/>
          </a:xfrm>
        </p:spPr>
        <p:txBody>
          <a:bodyPr/>
          <a:lstStyle/>
          <a:p>
            <a:pPr marL="342900" indent="-342900">
              <a:buFontTx/>
              <a:buChar char="-"/>
            </a:pPr>
            <a:r>
              <a:rPr lang="fr-BE" b="1" dirty="0" smtClean="0"/>
              <a:t>Opportunités</a:t>
            </a:r>
            <a:r>
              <a:rPr lang="fr-BE" dirty="0" smtClean="0"/>
              <a:t>:</a:t>
            </a:r>
          </a:p>
          <a:p>
            <a:pPr marL="800100" lvl="1" indent="-342900">
              <a:buFontTx/>
              <a:buChar char="-"/>
            </a:pPr>
            <a:r>
              <a:rPr lang="fr-BE" b="1" dirty="0" smtClean="0">
                <a:solidFill>
                  <a:schemeClr val="tx1">
                    <a:lumMod val="65000"/>
                    <a:lumOff val="35000"/>
                  </a:schemeClr>
                </a:solidFill>
                <a:latin typeface="Arial" panose="020B0604020202020204" pitchFamily="34" charset="0"/>
                <a:cs typeface="Arial" panose="020B0604020202020204" pitchFamily="34" charset="0"/>
              </a:rPr>
              <a:t>Conditions</a:t>
            </a:r>
            <a:r>
              <a:rPr lang="fr-BE" dirty="0" smtClean="0">
                <a:solidFill>
                  <a:schemeClr val="tx1">
                    <a:lumMod val="65000"/>
                    <a:lumOff val="35000"/>
                  </a:schemeClr>
                </a:solidFill>
                <a:latin typeface="Arial" panose="020B0604020202020204" pitchFamily="34" charset="0"/>
                <a:cs typeface="Arial" panose="020B0604020202020204" pitchFamily="34" charset="0"/>
              </a:rPr>
              <a:t>: peuvent inclure des conditions dans un PU°/PUGC en termes de design écologique, pour le bâti (ex: cavités dans les murs pour les oiseaux, mesures d’infiltration des eaux de pluie, etc.) et le non bâti (ex: implantation du bâtiment sur la parcelle de façon à préserver une zone humide, plantation de haies,…) pour autant qu’elles soient nécessaires à la faisabilité ou à l’intégration du projet, accessoires et non subordonnées à un événement aléatoire (ex: décision du DNF d’approuver telle ou telle essence)</a:t>
            </a:r>
          </a:p>
          <a:p>
            <a:pPr marL="800100" lvl="1" indent="-342900">
              <a:buFontTx/>
              <a:buChar char="-"/>
            </a:pPr>
            <a:endParaRPr lang="fr-BE" b="1" dirty="0" smtClean="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b="1" dirty="0" smtClean="0">
                <a:solidFill>
                  <a:schemeClr val="tx1">
                    <a:lumMod val="65000"/>
                    <a:lumOff val="35000"/>
                  </a:schemeClr>
                </a:solidFill>
                <a:latin typeface="Arial" panose="020B0604020202020204" pitchFamily="34" charset="0"/>
                <a:cs typeface="Arial" panose="020B0604020202020204" pitchFamily="34" charset="0"/>
              </a:rPr>
              <a:t>Charges</a:t>
            </a:r>
            <a:r>
              <a:rPr lang="fr-BE" dirty="0" smtClean="0">
                <a:solidFill>
                  <a:schemeClr val="tx1">
                    <a:lumMod val="65000"/>
                    <a:lumOff val="35000"/>
                  </a:schemeClr>
                </a:solidFill>
                <a:latin typeface="Arial" panose="020B0604020202020204" pitchFamily="34" charset="0"/>
                <a:cs typeface="Arial" panose="020B0604020202020204" pitchFamily="34" charset="0"/>
              </a:rPr>
              <a:t>: peuvent inclure dans un PU°/PUGC des mesures de design ou de compensation écologique qui ne sont pas nécessaires à la faisabilité ou à l’intégration du projet (y c. un CBS par ex.) pour autant qu’elles soient proportionnées (not. à la valeur financière du projet – art. R.IV.54-2)</a:t>
            </a: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2871" y="4771415"/>
            <a:ext cx="2549129" cy="2086585"/>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187" y="4819135"/>
            <a:ext cx="3063199" cy="2038865"/>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3534" y="4819135"/>
            <a:ext cx="3071154" cy="2047436"/>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450" y="4819134"/>
            <a:ext cx="2718487" cy="2038865"/>
          </a:xfrm>
          <a:prstGeom prst="rect">
            <a:avLst/>
          </a:prstGeom>
        </p:spPr>
      </p:pic>
    </p:spTree>
    <p:extLst>
      <p:ext uri="{BB962C8B-B14F-4D97-AF65-F5344CB8AC3E}">
        <p14:creationId xmlns:p14="http://schemas.microsoft.com/office/powerpoint/2010/main" val="467655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4" y="70769"/>
            <a:ext cx="11595887" cy="824404"/>
          </a:xfrm>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4" y="482971"/>
            <a:ext cx="11595887" cy="3832815"/>
          </a:xfrm>
        </p:spPr>
        <p:txBody>
          <a:bodyPr/>
          <a:lstStyle/>
          <a:p>
            <a:pPr marL="342900" indent="-342900">
              <a:buFontTx/>
              <a:buChar char="-"/>
            </a:pPr>
            <a:r>
              <a:rPr lang="fr-BE" b="1" dirty="0" smtClean="0"/>
              <a:t>Défis et contraintes</a:t>
            </a:r>
            <a:r>
              <a:rPr lang="fr-BE" dirty="0" smtClean="0"/>
              <a:t>:</a:t>
            </a:r>
          </a:p>
          <a:p>
            <a:pPr marL="800100" lvl="1" indent="-342900">
              <a:buFontTx/>
              <a:buChar char="-"/>
            </a:pPr>
            <a:r>
              <a:rPr lang="fr-BE" dirty="0" smtClean="0">
                <a:solidFill>
                  <a:schemeClr val="tx1">
                    <a:lumMod val="65000"/>
                    <a:lumOff val="35000"/>
                  </a:schemeClr>
                </a:solidFill>
                <a:latin typeface="Arial" panose="020B0604020202020204" pitchFamily="34" charset="0"/>
                <a:cs typeface="Arial" panose="020B0604020202020204" pitchFamily="34" charset="0"/>
              </a:rPr>
              <a:t>Pas d’obligation générale d’imposer l’urbanisation selon les principes de l’écologie urbaine</a:t>
            </a:r>
          </a:p>
          <a:p>
            <a:pPr marL="800100" lvl="1" indent="-342900">
              <a:buFontTx/>
              <a:buChar char="-"/>
            </a:pPr>
            <a:endParaRPr lang="fr-BE" dirty="0" smtClean="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dirty="0" smtClean="0">
                <a:solidFill>
                  <a:schemeClr val="tx1">
                    <a:lumMod val="65000"/>
                    <a:lumOff val="35000"/>
                  </a:schemeClr>
                </a:solidFill>
                <a:latin typeface="Arial" panose="020B0604020202020204" pitchFamily="34" charset="0"/>
                <a:cs typeface="Arial" panose="020B0604020202020204" pitchFamily="34" charset="0"/>
              </a:rPr>
              <a:t>Absence d’un encadrement normatif pour le design écologique et la compensation; en RW, il existe uniquement un référentiel « Quartiers durables » qui propose 25 critères de durabilité (avec seuils), dont 3 en lien avec les « milieux naturels » (imperméabilisation; espaces verts, plantations); mais peu détaillé sur la biodiversité et les SE et non ancré dans la logique </a:t>
            </a:r>
            <a:r>
              <a:rPr lang="fr-BE" dirty="0" err="1" smtClean="0">
                <a:solidFill>
                  <a:schemeClr val="tx1">
                    <a:lumMod val="65000"/>
                    <a:lumOff val="35000"/>
                  </a:schemeClr>
                </a:solidFill>
                <a:latin typeface="Arial" panose="020B0604020202020204" pitchFamily="34" charset="0"/>
                <a:cs typeface="Arial" panose="020B0604020202020204" pitchFamily="34" charset="0"/>
              </a:rPr>
              <a:t>TVBu</a:t>
            </a:r>
            <a:r>
              <a:rPr lang="fr-BE" dirty="0" smtClean="0">
                <a:solidFill>
                  <a:schemeClr val="tx1">
                    <a:lumMod val="65000"/>
                    <a:lumOff val="35000"/>
                  </a:schemeClr>
                </a:solidFill>
                <a:latin typeface="Arial" panose="020B0604020202020204" pitchFamily="34" charset="0"/>
                <a:cs typeface="Arial" panose="020B0604020202020204" pitchFamily="34" charset="0"/>
              </a:rPr>
              <a:t>; possibilité de ne suivre que 20 critères sur 25; valeur strictement indicative </a:t>
            </a:r>
            <a:r>
              <a:rPr lang="fr-BE"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encore </a:t>
            </a:r>
            <a:r>
              <a:rPr lang="fr-BE" dirty="0" err="1"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bcp</a:t>
            </a:r>
            <a:r>
              <a:rPr lang="fr-BE"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de lotissement standardisés, peu de mesures sur les </a:t>
            </a:r>
            <a:r>
              <a:rPr lang="fr-BE" dirty="0" err="1"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microhabitats</a:t>
            </a:r>
            <a:endParaRPr lang="fr-BE"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marL="800100" lvl="1" indent="-342900">
              <a:buFontTx/>
              <a:buChar char="-"/>
            </a:pPr>
            <a:endParaRPr lang="fr-BE" dirty="0" smtClean="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dirty="0" smtClean="0">
                <a:solidFill>
                  <a:schemeClr val="tx1">
                    <a:lumMod val="65000"/>
                    <a:lumOff val="35000"/>
                  </a:schemeClr>
                </a:solidFill>
                <a:latin typeface="Arial" panose="020B0604020202020204" pitchFamily="34" charset="0"/>
                <a:cs typeface="Arial" panose="020B0604020202020204" pitchFamily="34" charset="0"/>
              </a:rPr>
              <a:t>Absence d’exigences quant à une compétence pluridisciplinaire (écologie/urbanisme) des auteurs de projet  (agrément simplifié pour les SOL accessible si « formation en architecture » ( agrément « type 2 », art. R.I-11-2, § 2, </a:t>
            </a:r>
            <a:r>
              <a:rPr lang="fr-BE" dirty="0" err="1" smtClean="0">
                <a:solidFill>
                  <a:schemeClr val="tx1">
                    <a:lumMod val="65000"/>
                    <a:lumOff val="35000"/>
                  </a:schemeClr>
                </a:solidFill>
                <a:latin typeface="Arial" panose="020B0604020202020204" pitchFamily="34" charset="0"/>
                <a:cs typeface="Arial" panose="020B0604020202020204" pitchFamily="34" charset="0"/>
              </a:rPr>
              <a:t>CoDT</a:t>
            </a:r>
            <a:r>
              <a:rPr lang="fr-BE" dirty="0" smtClean="0">
                <a:solidFill>
                  <a:schemeClr val="tx1">
                    <a:lumMod val="65000"/>
                    <a:lumOff val="35000"/>
                  </a:schemeClr>
                </a:solidFill>
                <a:latin typeface="Arial" panose="020B0604020202020204" pitchFamily="34" charset="0"/>
                <a:cs typeface="Arial" panose="020B0604020202020204" pitchFamily="34" charset="0"/>
              </a:rPr>
              <a:t>); pas d’agrément pour les PU°/PUGC; pas d’agrément pour l’EIE sauf si étude d’incidences requise – lotissement &gt; 2 ha)</a:t>
            </a:r>
          </a:p>
          <a:p>
            <a:pPr marL="800100" lvl="1" indent="-342900">
              <a:buFontTx/>
              <a:buChar char="-"/>
            </a:pPr>
            <a:endParaRPr lang="fr-BE" dirty="0" smtClean="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Tx/>
              <a:buChar char="-"/>
            </a:pPr>
            <a:r>
              <a:rPr lang="fr-BE" dirty="0" smtClean="0">
                <a:solidFill>
                  <a:schemeClr val="tx1">
                    <a:lumMod val="65000"/>
                    <a:lumOff val="35000"/>
                  </a:schemeClr>
                </a:solidFill>
                <a:latin typeface="Arial" panose="020B0604020202020204" pitchFamily="34" charset="0"/>
                <a:cs typeface="Arial" panose="020B0604020202020204" pitchFamily="34" charset="0"/>
              </a:rPr>
              <a:t>Charges d’urbanisme limitées à la compensation des impacts au niveau local: quid                                      des impacts régionaux ? Pas de charge en numéraire: quid Fonds biodiversité ?</a:t>
            </a:r>
          </a:p>
          <a:p>
            <a:pPr lvl="1"/>
            <a:endParaRPr lang="fr-BE" dirty="0" smtClean="0">
              <a:solidFill>
                <a:schemeClr val="tx1">
                  <a:lumMod val="65000"/>
                  <a:lumOff val="35000"/>
                </a:schemeClr>
              </a:solidFill>
            </a:endParaRPr>
          </a:p>
          <a:p>
            <a:pPr lvl="1"/>
            <a:endParaRPr lang="fr-BE" dirty="0" smtClean="0">
              <a:solidFill>
                <a:schemeClr val="tx1">
                  <a:lumMod val="65000"/>
                  <a:lumOff val="35000"/>
                </a:schemeClr>
              </a:solidFill>
            </a:endParaRPr>
          </a:p>
          <a:p>
            <a:endParaRPr lang="fr-BE" dirty="0" smtClean="0"/>
          </a:p>
          <a:p>
            <a:endParaRPr lang="fr-BE" dirty="0"/>
          </a:p>
        </p:txBody>
      </p:sp>
      <p:sp>
        <p:nvSpPr>
          <p:cNvPr id="4" name="Espace réservé du texte 3"/>
          <p:cNvSpPr>
            <a:spLocks noGrp="1"/>
          </p:cNvSpPr>
          <p:nvPr>
            <p:ph type="body" idx="11"/>
          </p:nvPr>
        </p:nvSpPr>
        <p:spPr/>
        <p:txBody>
          <a:bodyPr/>
          <a:lstStyle/>
          <a:p>
            <a:endParaRPr lang="fr-BE"/>
          </a:p>
        </p:txBody>
      </p:sp>
      <p:pic>
        <p:nvPicPr>
          <p:cNvPr id="6" name="Image 5"/>
          <p:cNvPicPr>
            <a:picLocks noChangeAspect="1"/>
          </p:cNvPicPr>
          <p:nvPr/>
        </p:nvPicPr>
        <p:blipFill rotWithShape="1">
          <a:blip r:embed="rId2"/>
          <a:srcRect l="22624" t="19126" r="47482" b="6737"/>
          <a:stretch/>
        </p:blipFill>
        <p:spPr>
          <a:xfrm>
            <a:off x="10684042" y="4754372"/>
            <a:ext cx="1507958" cy="2103627"/>
          </a:xfrm>
          <a:prstGeom prst="rect">
            <a:avLst/>
          </a:prstGeom>
        </p:spPr>
      </p:pic>
    </p:spTree>
    <p:extLst>
      <p:ext uri="{BB962C8B-B14F-4D97-AF65-F5344CB8AC3E}">
        <p14:creationId xmlns:p14="http://schemas.microsoft.com/office/powerpoint/2010/main" val="1023369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marL="114300" lvl="1">
              <a:lnSpc>
                <a:spcPct val="80000"/>
              </a:lnSpc>
              <a:defRPr/>
            </a:pP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2.1. Les projets de ‘nature temporaire’ sur les terrains en attente de développement</a:t>
            </a:r>
          </a:p>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Constat (NL; </a:t>
            </a:r>
            <a:r>
              <a:rPr lang="fr-BE" sz="2400" b="1" dirty="0" err="1" smtClean="0">
                <a:solidFill>
                  <a:schemeClr val="tx1">
                    <a:lumMod val="65000"/>
                    <a:lumOff val="35000"/>
                  </a:schemeClr>
                </a:solidFill>
                <a:latin typeface="Arial" panose="020B0604020202020204" pitchFamily="34" charset="0"/>
                <a:cs typeface="Arial" panose="020B0604020202020204" pitchFamily="34" charset="0"/>
              </a:rPr>
              <a:t>Rflde</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a:t>
            </a:r>
            <a:r>
              <a:rPr lang="fr-BE" sz="2400" dirty="0" smtClean="0">
                <a:solidFill>
                  <a:schemeClr val="tx1">
                    <a:lumMod val="65000"/>
                    <a:lumOff val="35000"/>
                  </a:schemeClr>
                </a:solidFill>
                <a:latin typeface="Arial" panose="020B0604020202020204" pitchFamily="34" charset="0"/>
                <a:cs typeface="Arial" panose="020B0604020202020204" pitchFamily="34" charset="0"/>
              </a:rPr>
              <a:t>: des terrains en attente de développement peuvent rapidement être colonisés par des espèces et des milieux de grand intérêt patrimonial (ex : sternes naines dans le port de </a:t>
            </a:r>
            <a:r>
              <a:rPr lang="fr-BE" sz="2400" dirty="0" err="1" smtClean="0">
                <a:solidFill>
                  <a:schemeClr val="tx1">
                    <a:lumMod val="65000"/>
                    <a:lumOff val="35000"/>
                  </a:schemeClr>
                </a:solidFill>
                <a:latin typeface="Arial" panose="020B0604020202020204" pitchFamily="34" charset="0"/>
                <a:cs typeface="Arial" panose="020B0604020202020204" pitchFamily="34" charset="0"/>
              </a:rPr>
              <a:t>Zeebruges</a:t>
            </a:r>
            <a:r>
              <a:rPr lang="fr-BE" sz="2400" dirty="0" smtClean="0">
                <a:solidFill>
                  <a:schemeClr val="tx1">
                    <a:lumMod val="65000"/>
                    <a:lumOff val="35000"/>
                  </a:schemeClr>
                </a:solidFill>
                <a:latin typeface="Arial" panose="020B0604020202020204" pitchFamily="34" charset="0"/>
                <a:cs typeface="Arial" panose="020B0604020202020204" pitchFamily="34" charset="0"/>
              </a:rPr>
              <a:t>)</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Problème</a:t>
            </a:r>
            <a:r>
              <a:rPr lang="fr-BE" sz="2400" dirty="0" smtClean="0">
                <a:solidFill>
                  <a:schemeClr val="tx1">
                    <a:lumMod val="65000"/>
                    <a:lumOff val="35000"/>
                  </a:schemeClr>
                </a:solidFill>
                <a:latin typeface="Arial" panose="020B0604020202020204" pitchFamily="34" charset="0"/>
                <a:cs typeface="Arial" panose="020B0604020202020204" pitchFamily="34" charset="0"/>
              </a:rPr>
              <a:t> : l’installation d’espèces protégées peut entraver la réalisation des projets conformes au zonage voire autorisés par un permis </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réaction souvent négative des maîtres d’ouvrage via mesures d’exclusion de la faune/flore protégée (‘shoot, </a:t>
            </a:r>
            <a:r>
              <a:rPr lang="fr-BE" sz="2400" dirty="0" err="1"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shovel</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and </a:t>
            </a:r>
            <a:r>
              <a:rPr lang="fr-BE" sz="2400" dirty="0" err="1"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shut</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up’; ‘</a:t>
            </a:r>
            <a:r>
              <a:rPr lang="fr-BE" sz="2400" dirty="0" err="1"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newt</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r>
              <a:rPr lang="fr-BE" sz="2400" dirty="0" err="1"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fencing</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b="1" dirty="0" smtClean="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Tijdelijke aanduiding voor inhoud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785" y="4790661"/>
            <a:ext cx="2243382" cy="196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t="9700"/>
          <a:stretch/>
        </p:blipFill>
        <p:spPr bwMode="auto">
          <a:xfrm>
            <a:off x="6498347" y="4651556"/>
            <a:ext cx="4614780" cy="210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5966" y="1"/>
            <a:ext cx="1736034" cy="1302026"/>
          </a:xfrm>
          <a:prstGeom prst="rect">
            <a:avLst/>
          </a:prstGeom>
        </p:spPr>
      </p:pic>
    </p:spTree>
    <p:extLst>
      <p:ext uri="{BB962C8B-B14F-4D97-AF65-F5344CB8AC3E}">
        <p14:creationId xmlns:p14="http://schemas.microsoft.com/office/powerpoint/2010/main" val="2395016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Notion</a:t>
            </a:r>
            <a:r>
              <a:rPr lang="fr-BE" sz="2400" dirty="0" smtClean="0">
                <a:solidFill>
                  <a:schemeClr val="tx1">
                    <a:lumMod val="65000"/>
                    <a:lumOff val="35000"/>
                  </a:schemeClr>
                </a:solidFill>
                <a:latin typeface="Arial" panose="020B0604020202020204" pitchFamily="34" charset="0"/>
                <a:cs typeface="Arial" panose="020B0604020202020204" pitchFamily="34" charset="0"/>
              </a:rPr>
              <a:t>: </a:t>
            </a:r>
            <a:r>
              <a:rPr lang="fr-BE" sz="2400" dirty="0" smtClean="0">
                <a:solidFill>
                  <a:schemeClr val="tx1">
                    <a:lumMod val="65000"/>
                    <a:lumOff val="35000"/>
                  </a:schemeClr>
                </a:solidFill>
                <a:latin typeface="Arial" panose="020B0604020202020204" pitchFamily="34" charset="0"/>
                <a:cs typeface="Arial" panose="020B0604020202020204" pitchFamily="34" charset="0"/>
              </a:rPr>
              <a:t>« </a:t>
            </a:r>
            <a:r>
              <a:rPr lang="en-US" sz="2400" i="1" dirty="0">
                <a:solidFill>
                  <a:schemeClr val="tx1">
                    <a:lumMod val="65000"/>
                    <a:lumOff val="35000"/>
                  </a:schemeClr>
                </a:solidFill>
              </a:rPr>
              <a:t> TN means that, in a given developable area, the </a:t>
            </a:r>
            <a:r>
              <a:rPr lang="en-US" sz="2400" b="1" i="1" dirty="0">
                <a:solidFill>
                  <a:schemeClr val="tx1">
                    <a:lumMod val="65000"/>
                    <a:lumOff val="35000"/>
                  </a:schemeClr>
                </a:solidFill>
              </a:rPr>
              <a:t>establishment of nature is temporarily allowed, pending development</a:t>
            </a:r>
            <a:r>
              <a:rPr lang="en-US" sz="2400" i="1" dirty="0">
                <a:solidFill>
                  <a:schemeClr val="tx1">
                    <a:lumMod val="65000"/>
                    <a:lumOff val="35000"/>
                  </a:schemeClr>
                </a:solidFill>
              </a:rPr>
              <a:t>, and that this nature </a:t>
            </a:r>
            <a:r>
              <a:rPr lang="en-US" sz="2400" b="1" i="1" dirty="0">
                <a:solidFill>
                  <a:schemeClr val="tx1">
                    <a:lumMod val="65000"/>
                    <a:lumOff val="35000"/>
                  </a:schemeClr>
                </a:solidFill>
              </a:rPr>
              <a:t>may later be removed to allow for development</a:t>
            </a:r>
            <a:r>
              <a:rPr lang="en-US" sz="2400" i="1" dirty="0">
                <a:solidFill>
                  <a:schemeClr val="tx1">
                    <a:lumMod val="65000"/>
                    <a:lumOff val="35000"/>
                  </a:schemeClr>
                </a:solidFill>
              </a:rPr>
              <a:t>, with (as far as possible) </a:t>
            </a:r>
            <a:r>
              <a:rPr lang="en-US" sz="2400" b="1" i="1" dirty="0">
                <a:solidFill>
                  <a:schemeClr val="tx1">
                    <a:lumMod val="65000"/>
                    <a:lumOff val="35000"/>
                  </a:schemeClr>
                </a:solidFill>
              </a:rPr>
              <a:t>legal certainty</a:t>
            </a:r>
            <a:r>
              <a:rPr lang="en-US" sz="2400" i="1" dirty="0">
                <a:solidFill>
                  <a:schemeClr val="tx1">
                    <a:lumMod val="65000"/>
                    <a:lumOff val="35000"/>
                  </a:schemeClr>
                </a:solidFill>
              </a:rPr>
              <a:t> for the landowner or project developer. In other words, TN is created where nature is allowed by a developer to establish on a site not primarily intended for nature conservation, secure in the knowledge that he may legally remove this nature when it comes to </a:t>
            </a:r>
            <a:r>
              <a:rPr lang="fr-BE" sz="2400" i="1" dirty="0" err="1">
                <a:solidFill>
                  <a:schemeClr val="tx1">
                    <a:lumMod val="65000"/>
                    <a:lumOff val="35000"/>
                  </a:schemeClr>
                </a:solidFill>
              </a:rPr>
              <a:t>developing</a:t>
            </a:r>
            <a:r>
              <a:rPr lang="fr-BE" sz="2400" i="1" dirty="0">
                <a:solidFill>
                  <a:schemeClr val="tx1">
                    <a:lumMod val="65000"/>
                    <a:lumOff val="35000"/>
                  </a:schemeClr>
                </a:solidFill>
              </a:rPr>
              <a:t> the site </a:t>
            </a:r>
            <a:r>
              <a:rPr lang="fr-BE" sz="2400" dirty="0">
                <a:solidFill>
                  <a:schemeClr val="tx1">
                    <a:lumMod val="65000"/>
                    <a:lumOff val="35000"/>
                  </a:schemeClr>
                </a:solidFill>
              </a:rPr>
              <a:t>“ (Duke et al., 2012</a:t>
            </a:r>
            <a:r>
              <a:rPr lang="fr-BE" sz="2400" dirty="0" smtClean="0">
                <a:solidFill>
                  <a:schemeClr val="tx1">
                    <a:lumMod val="65000"/>
                    <a:lumOff val="35000"/>
                  </a:schemeClr>
                </a:solidFill>
              </a:rPr>
              <a:t>)</a:t>
            </a:r>
            <a:r>
              <a:rPr lang="fr-BE" sz="2400" dirty="0" smtClean="0">
                <a:solidFill>
                  <a:schemeClr val="tx1">
                    <a:lumMod val="65000"/>
                    <a:lumOff val="35000"/>
                  </a:schemeClr>
                </a:solidFill>
                <a:latin typeface="Arial" panose="020B0604020202020204" pitchFamily="34" charset="0"/>
                <a:cs typeface="Arial" panose="020B0604020202020204" pitchFamily="34" charset="0"/>
              </a:rPr>
              <a:t> »</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a:defRPr/>
            </a:pPr>
            <a:r>
              <a:rPr lang="fr-BE" sz="2400" dirty="0" smtClean="0">
                <a:solidFill>
                  <a:schemeClr val="tx1">
                    <a:lumMod val="65000"/>
                    <a:lumOff val="35000"/>
                  </a:schemeClr>
                </a:solidFill>
                <a:latin typeface="Arial" panose="020B0604020202020204" pitchFamily="34" charset="0"/>
                <a:cs typeface="Arial" panose="020B0604020202020204" pitchFamily="34" charset="0"/>
              </a:rPr>
              <a:t>USA: « </a:t>
            </a:r>
            <a:r>
              <a:rPr lang="fr-BE" sz="2400" dirty="0" err="1" smtClean="0">
                <a:solidFill>
                  <a:schemeClr val="tx1">
                    <a:lumMod val="65000"/>
                    <a:lumOff val="35000"/>
                  </a:schemeClr>
                </a:solidFill>
                <a:latin typeface="Arial" panose="020B0604020202020204" pitchFamily="34" charset="0"/>
                <a:cs typeface="Arial" panose="020B0604020202020204" pitchFamily="34" charset="0"/>
              </a:rPr>
              <a:t>Safe</a:t>
            </a:r>
            <a:r>
              <a:rPr lang="fr-BE" sz="2400" dirty="0" smtClean="0">
                <a:solidFill>
                  <a:schemeClr val="tx1">
                    <a:lumMod val="65000"/>
                    <a:lumOff val="35000"/>
                  </a:schemeClr>
                </a:solidFill>
                <a:latin typeface="Arial" panose="020B0604020202020204" pitchFamily="34" charset="0"/>
                <a:cs typeface="Arial" panose="020B0604020202020204" pitchFamily="34" charset="0"/>
              </a:rPr>
              <a:t> </a:t>
            </a:r>
            <a:r>
              <a:rPr lang="fr-BE" sz="2400" dirty="0" err="1" smtClean="0">
                <a:solidFill>
                  <a:schemeClr val="tx1">
                    <a:lumMod val="65000"/>
                    <a:lumOff val="35000"/>
                  </a:schemeClr>
                </a:solidFill>
                <a:latin typeface="Arial" panose="020B0604020202020204" pitchFamily="34" charset="0"/>
                <a:cs typeface="Arial" panose="020B0604020202020204" pitchFamily="34" charset="0"/>
              </a:rPr>
              <a:t>harbor</a:t>
            </a:r>
            <a:r>
              <a:rPr lang="fr-BE" sz="2400" dirty="0" smtClean="0">
                <a:solidFill>
                  <a:schemeClr val="tx1">
                    <a:lumMod val="65000"/>
                    <a:lumOff val="35000"/>
                  </a:schemeClr>
                </a:solidFill>
                <a:latin typeface="Arial" panose="020B0604020202020204" pitchFamily="34" charset="0"/>
                <a:cs typeface="Arial" panose="020B0604020202020204" pitchFamily="34" charset="0"/>
              </a:rPr>
              <a:t> agreement »: </a:t>
            </a:r>
            <a:r>
              <a:rPr lang="en-CA" sz="2400" dirty="0" smtClean="0">
                <a:solidFill>
                  <a:schemeClr val="tx1">
                    <a:lumMod val="65000"/>
                    <a:lumOff val="35000"/>
                  </a:schemeClr>
                </a:solidFill>
              </a:rPr>
              <a:t> “</a:t>
            </a:r>
            <a:r>
              <a:rPr lang="en-CA" sz="1800" dirty="0" smtClean="0">
                <a:solidFill>
                  <a:schemeClr val="tx1">
                    <a:lumMod val="65000"/>
                    <a:lumOff val="35000"/>
                  </a:schemeClr>
                </a:solidFill>
              </a:rPr>
              <a:t>a </a:t>
            </a:r>
            <a:r>
              <a:rPr lang="en-CA" sz="1800" dirty="0">
                <a:solidFill>
                  <a:schemeClr val="tx1">
                    <a:lumMod val="65000"/>
                    <a:lumOff val="35000"/>
                  </a:schemeClr>
                </a:solidFill>
              </a:rPr>
              <a:t>Safe Harbor Agreement is a </a:t>
            </a:r>
            <a:r>
              <a:rPr lang="en-CA" sz="1800" b="1" dirty="0">
                <a:solidFill>
                  <a:schemeClr val="tx1">
                    <a:lumMod val="65000"/>
                    <a:lumOff val="35000"/>
                  </a:schemeClr>
                </a:solidFill>
              </a:rPr>
              <a:t>voluntary agreement </a:t>
            </a:r>
            <a:r>
              <a:rPr lang="en-CA" sz="1800" dirty="0">
                <a:solidFill>
                  <a:schemeClr val="tx1">
                    <a:lumMod val="65000"/>
                    <a:lumOff val="35000"/>
                  </a:schemeClr>
                </a:solidFill>
              </a:rPr>
              <a:t>involving private or other non-Federal property owners whose actions contribute to the recovery of species listed Safe Harbor Program Signage as threatened or endangered under the Endangered Species Act (ESA</a:t>
            </a:r>
            <a:r>
              <a:rPr lang="en-CA" sz="1800" dirty="0" smtClean="0">
                <a:solidFill>
                  <a:schemeClr val="tx1">
                    <a:lumMod val="65000"/>
                    <a:lumOff val="35000"/>
                  </a:schemeClr>
                </a:solidFill>
              </a:rPr>
              <a:t>) in </a:t>
            </a:r>
            <a:r>
              <a:rPr lang="en-CA" sz="1800" dirty="0">
                <a:solidFill>
                  <a:schemeClr val="tx1">
                    <a:lumMod val="65000"/>
                    <a:lumOff val="35000"/>
                  </a:schemeClr>
                </a:solidFill>
              </a:rPr>
              <a:t>exchange for actions that contribute to the recovery of listed species on non-Federal lands, participating property owners receive </a:t>
            </a:r>
            <a:r>
              <a:rPr lang="en-CA" sz="1800" b="1" dirty="0">
                <a:solidFill>
                  <a:schemeClr val="tx1">
                    <a:lumMod val="65000"/>
                    <a:lumOff val="35000"/>
                  </a:schemeClr>
                </a:solidFill>
              </a:rPr>
              <a:t>formal assurances </a:t>
            </a:r>
            <a:r>
              <a:rPr lang="en-CA" sz="1800" dirty="0">
                <a:solidFill>
                  <a:schemeClr val="tx1">
                    <a:lumMod val="65000"/>
                    <a:lumOff val="35000"/>
                  </a:schemeClr>
                </a:solidFill>
              </a:rPr>
              <a:t>from the Service that if they fulfill the conditions of the SHA, the Service </a:t>
            </a:r>
            <a:r>
              <a:rPr lang="en-CA" sz="1800" b="1" dirty="0">
                <a:solidFill>
                  <a:schemeClr val="tx1">
                    <a:lumMod val="65000"/>
                    <a:lumOff val="35000"/>
                  </a:schemeClr>
                </a:solidFill>
              </a:rPr>
              <a:t>will not require any additional or different management activities by </a:t>
            </a:r>
            <a:r>
              <a:rPr lang="en-CA" sz="1800" dirty="0">
                <a:solidFill>
                  <a:schemeClr val="tx1">
                    <a:lumMod val="65000"/>
                    <a:lumOff val="35000"/>
                  </a:schemeClr>
                </a:solidFill>
              </a:rPr>
              <a:t>the participants without their consent. </a:t>
            </a:r>
          </a:p>
          <a:p>
            <a:pPr lvl="1">
              <a:defRPr/>
            </a:pPr>
            <a:r>
              <a:rPr lang="en-CA" sz="1800" dirty="0" smtClean="0">
                <a:solidFill>
                  <a:schemeClr val="tx1">
                    <a:lumMod val="65000"/>
                    <a:lumOff val="35000"/>
                  </a:schemeClr>
                </a:solidFill>
              </a:rPr>
              <a:t>At </a:t>
            </a:r>
            <a:r>
              <a:rPr lang="en-CA" sz="1800" dirty="0">
                <a:solidFill>
                  <a:schemeClr val="tx1">
                    <a:lumMod val="65000"/>
                    <a:lumOff val="35000"/>
                  </a:schemeClr>
                </a:solidFill>
              </a:rPr>
              <a:t>the end of the agreement period, participants may return the enrolled property to </a:t>
            </a:r>
            <a:r>
              <a:rPr lang="en-CA" sz="1800" b="1" dirty="0">
                <a:solidFill>
                  <a:schemeClr val="tx1">
                    <a:lumMod val="65000"/>
                    <a:lumOff val="35000"/>
                  </a:schemeClr>
                </a:solidFill>
              </a:rPr>
              <a:t>the </a:t>
            </a:r>
            <a:r>
              <a:rPr lang="en-CA" sz="1800" b="1" dirty="0" smtClean="0">
                <a:solidFill>
                  <a:schemeClr val="tx1">
                    <a:lumMod val="65000"/>
                    <a:lumOff val="35000"/>
                  </a:schemeClr>
                </a:solidFill>
              </a:rPr>
              <a:t>                                              baseline </a:t>
            </a:r>
            <a:r>
              <a:rPr lang="en-CA" sz="1800" b="1" dirty="0">
                <a:solidFill>
                  <a:schemeClr val="tx1">
                    <a:lumMod val="65000"/>
                    <a:lumOff val="35000"/>
                  </a:schemeClr>
                </a:solidFill>
              </a:rPr>
              <a:t>conditions </a:t>
            </a:r>
            <a:r>
              <a:rPr lang="en-CA" sz="1800" dirty="0">
                <a:solidFill>
                  <a:schemeClr val="tx1">
                    <a:lumMod val="65000"/>
                    <a:lumOff val="35000"/>
                  </a:schemeClr>
                </a:solidFill>
              </a:rPr>
              <a:t>that existed at the beginning of the </a:t>
            </a:r>
            <a:r>
              <a:rPr lang="en-CA" sz="1800" dirty="0" smtClean="0">
                <a:solidFill>
                  <a:schemeClr val="tx1">
                    <a:lumMod val="65000"/>
                    <a:lumOff val="35000"/>
                  </a:schemeClr>
                </a:solidFill>
              </a:rPr>
              <a:t>SHA”</a:t>
            </a:r>
            <a:endParaRPr lang="fr-BE" sz="18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6" name="Tijdelijke aanduiding voor inhoud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190747" y="4920422"/>
            <a:ext cx="2001253" cy="1937577"/>
          </a:xfrm>
          <a:prstGeom prst="rect">
            <a:avLst/>
          </a:prstGeom>
        </p:spPr>
      </p:pic>
    </p:spTree>
    <p:extLst>
      <p:ext uri="{BB962C8B-B14F-4D97-AF65-F5344CB8AC3E}">
        <p14:creationId xmlns:p14="http://schemas.microsoft.com/office/powerpoint/2010/main" val="2134720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446644" y="1051615"/>
            <a:ext cx="11595887" cy="3832815"/>
          </a:xfrm>
        </p:spPr>
        <p:txBody>
          <a:bodyPr/>
          <a:lstStyle/>
          <a:p>
            <a:r>
              <a:rPr lang="fr-BE" b="1" dirty="0" smtClean="0"/>
              <a:t>Caractères constitutifs:</a:t>
            </a:r>
          </a:p>
          <a:p>
            <a:pPr marL="342900" indent="-342900">
              <a:buFontTx/>
              <a:buChar char="-"/>
            </a:pPr>
            <a:r>
              <a:rPr lang="fr-BE" altLang="fr-FR" dirty="0" smtClean="0"/>
              <a:t>Approche volontaire et négociée avec l’autorité</a:t>
            </a:r>
          </a:p>
          <a:p>
            <a:pPr marL="342900" indent="-342900">
              <a:buFontTx/>
              <a:buChar char="-"/>
            </a:pPr>
            <a:r>
              <a:rPr lang="fr-BE" altLang="fr-FR" dirty="0" smtClean="0"/>
              <a:t>Opportunité d’occupation temporaire dans l’attente d’un développement futur</a:t>
            </a:r>
          </a:p>
          <a:p>
            <a:pPr marL="342900" indent="-342900">
              <a:buFontTx/>
              <a:buChar char="-"/>
            </a:pPr>
            <a:r>
              <a:rPr lang="fr-BE" altLang="fr-FR" dirty="0" smtClean="0"/>
              <a:t>Caractère temporaire des gains de biodiversité vu l’affectation au développement du terrain</a:t>
            </a:r>
          </a:p>
          <a:p>
            <a:pPr marL="342900" indent="-342900">
              <a:buFontTx/>
              <a:buChar char="-"/>
            </a:pPr>
            <a:r>
              <a:rPr lang="fr-BE" altLang="fr-FR" dirty="0" err="1" smtClean="0"/>
              <a:t>Additionnalité</a:t>
            </a:r>
            <a:r>
              <a:rPr lang="fr-BE" altLang="fr-FR" dirty="0" smtClean="0"/>
              <a:t> de la nature temporaire (amélioration par rapport à l’état initial du site – ‘</a:t>
            </a:r>
            <a:r>
              <a:rPr lang="fr-BE" altLang="fr-FR" dirty="0" err="1" smtClean="0"/>
              <a:t>baseline</a:t>
            </a:r>
            <a:r>
              <a:rPr lang="fr-BE" altLang="fr-FR" dirty="0" smtClean="0"/>
              <a:t>’)</a:t>
            </a:r>
          </a:p>
          <a:p>
            <a:pPr marL="342900" indent="-342900">
              <a:buFontTx/>
              <a:buChar char="-"/>
            </a:pPr>
            <a:r>
              <a:rPr lang="fr-BE" altLang="fr-FR" dirty="0" smtClean="0"/>
              <a:t>Garanties en termes de sécurité juridique au maître d’ouvrage quant à la possibilité de mener son projet immobilier</a:t>
            </a:r>
          </a:p>
          <a:p>
            <a:pPr marL="342900" indent="-342900">
              <a:buFontTx/>
              <a:buChar char="-"/>
            </a:pPr>
            <a:r>
              <a:rPr lang="fr-BE" altLang="fr-FR" dirty="0" smtClean="0"/>
              <a:t>Généralement favorable aux espèces et milieux pionniers (</a:t>
            </a:r>
            <a:r>
              <a:rPr lang="fr-BE" altLang="fr-FR" dirty="0" err="1" smtClean="0"/>
              <a:t>early</a:t>
            </a:r>
            <a:r>
              <a:rPr lang="fr-BE" altLang="fr-FR" dirty="0" smtClean="0"/>
              <a:t> succession)</a:t>
            </a:r>
            <a:endParaRPr lang="fr-BE" altLang="fr-FR" dirty="0"/>
          </a:p>
          <a:p>
            <a:pPr marL="342900" indent="-342900">
              <a:buFontTx/>
              <a:buChar char="-"/>
            </a:pPr>
            <a:endParaRPr lang="fr-BE" b="1" dirty="0" smtClean="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3470385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599967" y="115888"/>
            <a:ext cx="4391025" cy="2233612"/>
          </a:xfrm>
          <a:prstGeom prst="rect">
            <a:avLst/>
          </a:prstGeom>
          <a:noFill/>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54" y="2386013"/>
            <a:ext cx="42481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5842" y="4664075"/>
            <a:ext cx="43211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192" y="2351088"/>
            <a:ext cx="3960812"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ekromde PIJL-RECHTS 2"/>
          <p:cNvSpPr/>
          <p:nvPr/>
        </p:nvSpPr>
        <p:spPr>
          <a:xfrm>
            <a:off x="3026879" y="1779588"/>
            <a:ext cx="501650" cy="9302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sp>
        <p:nvSpPr>
          <p:cNvPr id="8" name="Gekromde PIJL-LINKS 4"/>
          <p:cNvSpPr/>
          <p:nvPr/>
        </p:nvSpPr>
        <p:spPr>
          <a:xfrm>
            <a:off x="7192479" y="4343400"/>
            <a:ext cx="498475" cy="9366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sp>
        <p:nvSpPr>
          <p:cNvPr id="9" name="Gekromde PIJL-RECHTS 13"/>
          <p:cNvSpPr/>
          <p:nvPr/>
        </p:nvSpPr>
        <p:spPr>
          <a:xfrm>
            <a:off x="4561992" y="4340225"/>
            <a:ext cx="501650" cy="9302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sp>
        <p:nvSpPr>
          <p:cNvPr id="10" name="Gekromde PIJL-LINKS 14"/>
          <p:cNvSpPr/>
          <p:nvPr/>
        </p:nvSpPr>
        <p:spPr>
          <a:xfrm>
            <a:off x="8067192" y="1779588"/>
            <a:ext cx="498475" cy="9350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chemeClr val="tx1"/>
              </a:solidFill>
            </a:endParaRPr>
          </a:p>
        </p:txBody>
      </p:sp>
      <p:pic>
        <p:nvPicPr>
          <p:cNvPr id="11" name="Afbeelding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2080" y="4299109"/>
            <a:ext cx="3295914" cy="25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525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569" y="391730"/>
            <a:ext cx="6625481" cy="523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526" y="3380069"/>
            <a:ext cx="2808442" cy="2106331"/>
          </a:xfrm>
          <a:prstGeom prst="rect">
            <a:avLst/>
          </a:prstGeom>
        </p:spPr>
      </p:pic>
    </p:spTree>
    <p:extLst>
      <p:ext uri="{BB962C8B-B14F-4D97-AF65-F5344CB8AC3E}">
        <p14:creationId xmlns:p14="http://schemas.microsoft.com/office/powerpoint/2010/main" val="341373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446644" y="1051615"/>
            <a:ext cx="11595887" cy="3832815"/>
          </a:xfrm>
        </p:spPr>
        <p:txBody>
          <a:bodyPr/>
          <a:lstStyle/>
          <a:p>
            <a:r>
              <a:rPr lang="fr-BE" b="1" dirty="0" smtClean="0"/>
              <a:t>Opportunités:</a:t>
            </a:r>
          </a:p>
          <a:p>
            <a:pPr marL="342900" indent="-342900">
              <a:buFontTx/>
              <a:buChar char="-"/>
            </a:pPr>
            <a:r>
              <a:rPr lang="fr-BE" altLang="fr-FR" dirty="0" smtClean="0"/>
              <a:t>Valorisation de terrains industriels, de friches urbaines ou de terres inutilisées pour des projets positifs en termes d’image pour le maître d’ouvrage</a:t>
            </a:r>
          </a:p>
          <a:p>
            <a:pPr marL="342900" indent="-342900">
              <a:buFontTx/>
              <a:buChar char="-"/>
            </a:pPr>
            <a:r>
              <a:rPr lang="fr-BE" altLang="fr-FR" dirty="0" smtClean="0"/>
              <a:t>Gain momentané pour la biodiversité, notamment dans une perspective de métapopulation (ajout de site à coloniser)</a:t>
            </a:r>
          </a:p>
          <a:p>
            <a:pPr marL="342900" indent="-342900">
              <a:buFontTx/>
              <a:buChar char="-"/>
            </a:pPr>
            <a:r>
              <a:rPr lang="fr-BE" altLang="fr-FR" dirty="0" smtClean="0"/>
              <a:t>Services écosystémiques associés pour les riverains</a:t>
            </a:r>
          </a:p>
          <a:p>
            <a:endParaRPr lang="fr-BE" altLang="fr-FR" dirty="0" smtClean="0"/>
          </a:p>
          <a:p>
            <a:r>
              <a:rPr lang="fr-BE" altLang="fr-FR" dirty="0" smtClean="0">
                <a:sym typeface="Wingdings" panose="05000000000000000000" pitchFamily="2" charset="2"/>
              </a:rPr>
              <a:t>Win </a:t>
            </a:r>
            <a:r>
              <a:rPr lang="fr-BE" altLang="fr-FR" dirty="0" err="1" smtClean="0">
                <a:sym typeface="Wingdings" panose="05000000000000000000" pitchFamily="2" charset="2"/>
              </a:rPr>
              <a:t>win</a:t>
            </a:r>
            <a:r>
              <a:rPr lang="fr-BE" altLang="fr-FR" dirty="0" smtClean="0">
                <a:sym typeface="Wingdings" panose="05000000000000000000" pitchFamily="2" charset="2"/>
              </a:rPr>
              <a:t> situation ? </a:t>
            </a:r>
            <a:endParaRPr lang="fr-BE" altLang="fr-FR" dirty="0" smtClean="0"/>
          </a:p>
          <a:p>
            <a:pPr marL="342900" indent="-342900">
              <a:buFontTx/>
              <a:buChar char="-"/>
            </a:pPr>
            <a:endParaRPr lang="fr-BE" altLang="fr-FR" dirty="0"/>
          </a:p>
          <a:p>
            <a:pPr marL="342900" indent="-342900">
              <a:buFontTx/>
              <a:buChar char="-"/>
            </a:pPr>
            <a:endParaRPr lang="fr-BE" b="1" dirty="0" smtClean="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rotWithShape="1">
          <a:blip r:embed="rId2"/>
          <a:srcRect l="28067" t="8844" r="10134" b="14178"/>
          <a:stretch/>
        </p:blipFill>
        <p:spPr>
          <a:xfrm>
            <a:off x="7964904" y="3896298"/>
            <a:ext cx="4227095" cy="2961702"/>
          </a:xfrm>
          <a:prstGeom prst="rect">
            <a:avLst/>
          </a:prstGeom>
        </p:spPr>
      </p:pic>
    </p:spTree>
    <p:extLst>
      <p:ext uri="{BB962C8B-B14F-4D97-AF65-F5344CB8AC3E}">
        <p14:creationId xmlns:p14="http://schemas.microsoft.com/office/powerpoint/2010/main" val="467953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7" y="126585"/>
            <a:ext cx="11595887" cy="824404"/>
          </a:xfrm>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446644" y="950989"/>
            <a:ext cx="11595887" cy="3832815"/>
          </a:xfrm>
        </p:spPr>
        <p:txBody>
          <a:bodyPr/>
          <a:lstStyle/>
          <a:p>
            <a:r>
              <a:rPr lang="fr-BE" b="1" dirty="0" smtClean="0"/>
              <a:t>Défis et contraintes :</a:t>
            </a:r>
          </a:p>
          <a:p>
            <a:pPr marL="342900" indent="-342900">
              <a:buFontTx/>
              <a:buChar char="-"/>
            </a:pPr>
            <a:r>
              <a:rPr lang="fr-BE" altLang="fr-FR" dirty="0" smtClean="0"/>
              <a:t>En cas de présence ou de colonisation par une espèce protégée, le développement est subordonné à une dérogation aux dispositions de protection des espèces, dans le respect du droit UE (art. 9 </a:t>
            </a:r>
            <a:r>
              <a:rPr lang="fr-BE" altLang="fr-FR" dirty="0" err="1" smtClean="0"/>
              <a:t>Dir</a:t>
            </a:r>
            <a:r>
              <a:rPr lang="fr-BE" altLang="fr-FR" dirty="0" smtClean="0"/>
              <a:t>. Oiseaux; art. 16 </a:t>
            </a:r>
            <a:r>
              <a:rPr lang="fr-BE" altLang="fr-FR" dirty="0" err="1" smtClean="0"/>
              <a:t>Dir</a:t>
            </a:r>
            <a:r>
              <a:rPr lang="fr-BE" altLang="fr-FR" dirty="0" smtClean="0"/>
              <a:t>. Habitats) </a:t>
            </a:r>
          </a:p>
          <a:p>
            <a:pPr marL="342900" indent="-342900">
              <a:buFontTx/>
              <a:buChar char="-"/>
            </a:pPr>
            <a:r>
              <a:rPr lang="fr-BE" altLang="fr-FR" dirty="0" smtClean="0"/>
              <a:t>Conditions strictes à l’octroi de ces dérogations:</a:t>
            </a:r>
          </a:p>
          <a:p>
            <a:pPr marL="800100" lvl="1" indent="-342900">
              <a:buFontTx/>
              <a:buChar char="-"/>
            </a:pPr>
            <a:r>
              <a:rPr lang="fr-BE" altLang="fr-FR" sz="1800" dirty="0" smtClean="0">
                <a:solidFill>
                  <a:schemeClr val="tx1">
                    <a:lumMod val="65000"/>
                    <a:lumOff val="35000"/>
                  </a:schemeClr>
                </a:solidFill>
                <a:latin typeface="Arial" panose="020B0604020202020204" pitchFamily="34" charset="0"/>
                <a:cs typeface="Arial" panose="020B0604020202020204" pitchFamily="34" charset="0"/>
              </a:rPr>
              <a:t>Motifs limités : soit « protection de la faune et de la flore », soit prélèvement sélectif et limité de « petites quantités » (art. 9 </a:t>
            </a:r>
            <a:r>
              <a:rPr lang="fr-BE" altLang="fr-FR" sz="1800" dirty="0" err="1" smtClean="0">
                <a:solidFill>
                  <a:schemeClr val="tx1">
                    <a:lumMod val="65000"/>
                    <a:lumOff val="35000"/>
                  </a:schemeClr>
                </a:solidFill>
                <a:latin typeface="Arial" panose="020B0604020202020204" pitchFamily="34" charset="0"/>
                <a:cs typeface="Arial" panose="020B0604020202020204" pitchFamily="34" charset="0"/>
              </a:rPr>
              <a:t>dir</a:t>
            </a:r>
            <a:r>
              <a:rPr lang="fr-BE" altLang="fr-FR" sz="1800" dirty="0" smtClean="0">
                <a:solidFill>
                  <a:schemeClr val="tx1">
                    <a:lumMod val="65000"/>
                    <a:lumOff val="35000"/>
                  </a:schemeClr>
                </a:solidFill>
                <a:latin typeface="Arial" panose="020B0604020202020204" pitchFamily="34" charset="0"/>
                <a:cs typeface="Arial" panose="020B0604020202020204" pitchFamily="34" charset="0"/>
              </a:rPr>
              <a:t>. Oiseaux; 16 </a:t>
            </a:r>
            <a:r>
              <a:rPr lang="fr-BE" altLang="fr-FR" sz="1800" dirty="0" err="1" smtClean="0">
                <a:solidFill>
                  <a:schemeClr val="tx1">
                    <a:lumMod val="65000"/>
                    <a:lumOff val="35000"/>
                  </a:schemeClr>
                </a:solidFill>
                <a:latin typeface="Arial" panose="020B0604020202020204" pitchFamily="34" charset="0"/>
                <a:cs typeface="Arial" panose="020B0604020202020204" pitchFamily="34" charset="0"/>
              </a:rPr>
              <a:t>dir</a:t>
            </a:r>
            <a:r>
              <a:rPr lang="fr-BE" altLang="fr-FR" sz="1800" dirty="0" smtClean="0">
                <a:solidFill>
                  <a:schemeClr val="tx1">
                    <a:lumMod val="65000"/>
                    <a:lumOff val="35000"/>
                  </a:schemeClr>
                </a:solidFill>
                <a:latin typeface="Arial" panose="020B0604020202020204" pitchFamily="34" charset="0"/>
                <a:cs typeface="Arial" panose="020B0604020202020204" pitchFamily="34" charset="0"/>
              </a:rPr>
              <a:t>. Habitats)</a:t>
            </a:r>
          </a:p>
          <a:p>
            <a:pPr marL="800100" lvl="1" indent="-342900">
              <a:buFontTx/>
              <a:buChar char="-"/>
            </a:pPr>
            <a:r>
              <a:rPr lang="fr-BE" altLang="fr-FR" sz="1800" dirty="0" smtClean="0">
                <a:solidFill>
                  <a:schemeClr val="tx1">
                    <a:lumMod val="65000"/>
                    <a:lumOff val="35000"/>
                  </a:schemeClr>
                </a:solidFill>
                <a:latin typeface="Arial" panose="020B0604020202020204" pitchFamily="34" charset="0"/>
                <a:cs typeface="Arial" panose="020B0604020202020204" pitchFamily="34" charset="0"/>
              </a:rPr>
              <a:t>Absence d’autres solutions satisfaisantes</a:t>
            </a:r>
          </a:p>
          <a:p>
            <a:pPr marL="800100" lvl="1" indent="-342900">
              <a:buFontTx/>
              <a:buChar char="-"/>
            </a:pPr>
            <a:r>
              <a:rPr lang="fr-BE" altLang="fr-FR" sz="1800" dirty="0" smtClean="0">
                <a:solidFill>
                  <a:schemeClr val="tx1">
                    <a:lumMod val="65000"/>
                    <a:lumOff val="35000"/>
                  </a:schemeClr>
                </a:solidFill>
                <a:latin typeface="Arial" panose="020B0604020202020204" pitchFamily="34" charset="0"/>
                <a:cs typeface="Arial" panose="020B0604020202020204" pitchFamily="34" charset="0"/>
              </a:rPr>
              <a:t>Ne pas porter atteinte à l’état de conservation de la population concernée (le cas échéant via des mesures compensatoires)</a:t>
            </a:r>
          </a:p>
          <a:p>
            <a:pPr marL="800100" lvl="1" indent="-342900">
              <a:buFontTx/>
              <a:buChar char="-"/>
            </a:pPr>
            <a:r>
              <a:rPr lang="fr-BE" altLang="fr-FR" sz="1800" dirty="0" smtClean="0">
                <a:solidFill>
                  <a:schemeClr val="tx1">
                    <a:lumMod val="65000"/>
                    <a:lumOff val="35000"/>
                  </a:schemeClr>
                </a:solidFill>
                <a:latin typeface="Arial" panose="020B0604020202020204" pitchFamily="34" charset="0"/>
                <a:cs typeface="Arial" panose="020B0604020202020204" pitchFamily="34" charset="0"/>
              </a:rPr>
              <a:t>Caractère individuel et spécifique à chaque espèce concernée de la dérogation</a:t>
            </a:r>
          </a:p>
          <a:p>
            <a:pPr marL="342900" indent="-342900">
              <a:buFontTx/>
              <a:buChar char="-"/>
            </a:pPr>
            <a:r>
              <a:rPr lang="fr-BE" altLang="fr-FR" dirty="0" smtClean="0"/>
              <a:t>Risque de devenir un ‘piège écologique’ (population puits dans la métapopulation)</a:t>
            </a:r>
          </a:p>
          <a:p>
            <a:pPr marL="342900" indent="-342900">
              <a:buFontTx/>
              <a:buChar char="-"/>
            </a:pPr>
            <a:endParaRPr lang="fr-BE" b="1" dirty="0" smtClean="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833982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Introduction – Intégrer la biodiversité dans les projets urbains au-delà du CBS, enjeux et défis</a:t>
            </a:r>
            <a:endParaRPr lang="fr-BE" dirty="0"/>
          </a:p>
        </p:txBody>
      </p:sp>
      <p:sp>
        <p:nvSpPr>
          <p:cNvPr id="3" name="Espace réservé du texte 2"/>
          <p:cNvSpPr>
            <a:spLocks noGrp="1"/>
          </p:cNvSpPr>
          <p:nvPr>
            <p:ph type="body" idx="1"/>
          </p:nvPr>
        </p:nvSpPr>
        <p:spPr/>
        <p:txBody>
          <a:bodyPr/>
          <a:lstStyle/>
          <a:p>
            <a:pPr marL="114300" lvl="1">
              <a:lnSpc>
                <a:spcPct val="80000"/>
              </a:lnSpc>
              <a:defRPr/>
            </a:pP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Enjeux</a:t>
            </a:r>
          </a:p>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Déclin </a:t>
            </a:r>
            <a:r>
              <a:rPr lang="fr-BE" altLang="fr-FR" sz="2400" dirty="0">
                <a:solidFill>
                  <a:schemeClr val="tx1">
                    <a:lumMod val="65000"/>
                    <a:lumOff val="35000"/>
                  </a:schemeClr>
                </a:solidFill>
                <a:latin typeface="Arial" panose="020B0604020202020204" pitchFamily="34" charset="0"/>
                <a:cs typeface="Arial" panose="020B0604020202020204" pitchFamily="34" charset="0"/>
              </a:rPr>
              <a:t>accéléré de la biodiversité en </a:t>
            </a: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Europe en raison notamment de l’étalement urbain et de l’artificialisation</a:t>
            </a: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a:solidFill>
                  <a:schemeClr val="tx1">
                    <a:lumMod val="65000"/>
                    <a:lumOff val="35000"/>
                  </a:schemeClr>
                </a:solidFill>
                <a:latin typeface="Arial" panose="020B0604020202020204" pitchFamily="34" charset="0"/>
                <a:cs typeface="Arial" panose="020B0604020202020204" pitchFamily="34" charset="0"/>
              </a:rPr>
              <a:t>Enjeux sociaux, économiques, scientifiques, sanitaires, patrimoniaux et identitaires pour </a:t>
            </a: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les villes et leur périphérie</a:t>
            </a: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a:solidFill>
                  <a:schemeClr val="tx1">
                    <a:lumMod val="65000"/>
                    <a:lumOff val="35000"/>
                  </a:schemeClr>
                </a:solidFill>
                <a:latin typeface="Arial" panose="020B0604020202020204" pitchFamily="34" charset="0"/>
                <a:cs typeface="Arial" panose="020B0604020202020204" pitchFamily="34" charset="0"/>
              </a:rPr>
              <a:t>Enjeux éthiques – responsabilité vis-à-vis </a:t>
            </a: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des </a:t>
            </a:r>
            <a:r>
              <a:rPr lang="fr-BE" altLang="fr-FR" sz="2400" dirty="0">
                <a:solidFill>
                  <a:schemeClr val="tx1">
                    <a:lumMod val="65000"/>
                    <a:lumOff val="35000"/>
                  </a:schemeClr>
                </a:solidFill>
                <a:latin typeface="Arial" panose="020B0604020202020204" pitchFamily="34" charset="0"/>
                <a:cs typeface="Arial" panose="020B0604020202020204" pitchFamily="34" charset="0"/>
              </a:rPr>
              <a:t>générations </a:t>
            </a: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futures et distribution des services écosystémiques dans la ville</a:t>
            </a: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7338" y="4951724"/>
            <a:ext cx="2677208" cy="1782907"/>
          </a:xfrm>
          <a:prstGeom prst="rect">
            <a:avLst/>
          </a:prstGeom>
        </p:spPr>
      </p:pic>
      <p:pic>
        <p:nvPicPr>
          <p:cNvPr id="1026" name="Picture 2" descr="ONF - La forêt dans son territoi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0190" y="4951724"/>
            <a:ext cx="3680839" cy="178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711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7" y="126585"/>
            <a:ext cx="11595887" cy="824404"/>
          </a:xfrm>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446644" y="773319"/>
            <a:ext cx="11595887" cy="3832815"/>
          </a:xfrm>
        </p:spPr>
        <p:txBody>
          <a:bodyPr/>
          <a:lstStyle/>
          <a:p>
            <a:pPr marL="342900" indent="-342900">
              <a:buFontTx/>
              <a:buChar char="-"/>
            </a:pPr>
            <a:endParaRPr lang="fr-BE" altLang="fr-FR" dirty="0" smtClean="0"/>
          </a:p>
          <a:p>
            <a:pPr marL="342900" indent="-342900">
              <a:buFontTx/>
              <a:buChar char="-"/>
            </a:pPr>
            <a:r>
              <a:rPr lang="fr-BE" altLang="fr-FR" dirty="0" err="1" smtClean="0"/>
              <a:t>Additionnalité</a:t>
            </a:r>
            <a:r>
              <a:rPr lang="fr-BE" altLang="fr-FR" dirty="0" smtClean="0"/>
              <a:t> </a:t>
            </a:r>
            <a:r>
              <a:rPr lang="fr-BE" altLang="fr-FR" dirty="0"/>
              <a:t>parfois difficile à démontrer</a:t>
            </a:r>
          </a:p>
          <a:p>
            <a:pPr marL="342900" indent="-342900">
              <a:buFontTx/>
              <a:buChar char="-"/>
            </a:pPr>
            <a:r>
              <a:rPr lang="fr-BE" altLang="fr-FR" dirty="0"/>
              <a:t>Mesures de </a:t>
            </a:r>
            <a:r>
              <a:rPr lang="fr-BE" altLang="fr-FR" dirty="0" smtClean="0"/>
              <a:t>gestion ou de restauration </a:t>
            </a:r>
            <a:r>
              <a:rPr lang="fr-BE" altLang="fr-FR" dirty="0"/>
              <a:t>à mener ? </a:t>
            </a:r>
            <a:endParaRPr lang="fr-BE" altLang="fr-FR" dirty="0" smtClean="0"/>
          </a:p>
          <a:p>
            <a:pPr marL="342900" indent="-342900">
              <a:buFontTx/>
              <a:buChar char="-"/>
            </a:pPr>
            <a:r>
              <a:rPr lang="fr-BE" altLang="fr-FR" dirty="0" smtClean="0"/>
              <a:t>Quelle forme juridique pour la gestion et la restauration si elle est menée par un tiers pour éviter des contraintes lors des travaux ? </a:t>
            </a:r>
            <a:endParaRPr lang="fr-BE" altLang="fr-FR" dirty="0"/>
          </a:p>
          <a:p>
            <a:pPr marL="342900" indent="-342900">
              <a:buFontTx/>
              <a:buChar char="-"/>
            </a:pPr>
            <a:r>
              <a:rPr lang="fr-BE" altLang="fr-FR" dirty="0"/>
              <a:t>Risque de voir les riverains s’attacher à cette nature et à faire pression pour son maintien lors de la délivrance du permis </a:t>
            </a:r>
            <a:endParaRPr lang="fr-BE" altLang="fr-FR" dirty="0" smtClean="0"/>
          </a:p>
          <a:p>
            <a:pPr marL="342900" indent="-342900">
              <a:buFontTx/>
              <a:buChar char="-"/>
            </a:pPr>
            <a:endParaRPr lang="fr-BE" altLang="fr-FR" sz="2000" dirty="0"/>
          </a:p>
          <a:p>
            <a:pPr marL="342900" indent="-342900">
              <a:buFontTx/>
              <a:buChar char="-"/>
            </a:pPr>
            <a:endParaRPr lang="fr-BE" altLang="fr-FR" sz="2000" dirty="0"/>
          </a:p>
          <a:p>
            <a:endParaRPr lang="fr-BE" altLang="fr-FR" dirty="0"/>
          </a:p>
          <a:p>
            <a:pPr marL="342900" indent="-342900">
              <a:buFontTx/>
              <a:buChar char="-"/>
            </a:pPr>
            <a:endParaRPr lang="fr-BE" b="1" dirty="0" smtClean="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650701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7" y="126585"/>
            <a:ext cx="11595887" cy="824404"/>
          </a:xfrm>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446644" y="773319"/>
            <a:ext cx="11595887" cy="3832815"/>
          </a:xfrm>
        </p:spPr>
        <p:txBody>
          <a:bodyPr/>
          <a:lstStyle/>
          <a:p>
            <a:r>
              <a:rPr lang="fr-BE" b="1" dirty="0" smtClean="0"/>
              <a:t>Pistes:</a:t>
            </a:r>
          </a:p>
          <a:p>
            <a:pPr marL="342900" indent="-342900">
              <a:buFontTx/>
              <a:buChar char="-"/>
            </a:pPr>
            <a:r>
              <a:rPr lang="fr-BE" altLang="fr-FR" dirty="0" smtClean="0"/>
              <a:t>Définir un cadre juridique clair, dans le respect du droit UE des espèces protégées</a:t>
            </a:r>
          </a:p>
          <a:p>
            <a:pPr marL="342900" indent="-342900">
              <a:buFontTx/>
              <a:buChar char="-"/>
            </a:pPr>
            <a:r>
              <a:rPr lang="fr-BE" altLang="fr-FR" dirty="0" smtClean="0"/>
              <a:t>Développer des types de dérogation individuelle anticipée, couvrant un spectre large d’espèces susceptibles de coloniser le terrain et portant sur une aire étendue (approche ‘programme’)</a:t>
            </a:r>
          </a:p>
          <a:p>
            <a:pPr marL="342900" indent="-342900">
              <a:buFontTx/>
              <a:buChar char="-"/>
            </a:pPr>
            <a:r>
              <a:rPr lang="fr-BE" altLang="fr-FR" dirty="0" smtClean="0"/>
              <a:t>Distinguer le concept des mesures compensatoires d’atteintes à la ‘</a:t>
            </a:r>
            <a:r>
              <a:rPr lang="fr-BE" altLang="fr-FR" dirty="0" err="1" smtClean="0"/>
              <a:t>baseline</a:t>
            </a:r>
            <a:r>
              <a:rPr lang="fr-BE" altLang="fr-FR" dirty="0" smtClean="0"/>
              <a:t>’</a:t>
            </a:r>
          </a:p>
          <a:p>
            <a:pPr marL="342900" indent="-342900">
              <a:buFontTx/>
              <a:buChar char="-"/>
            </a:pPr>
            <a:r>
              <a:rPr lang="fr-BE" altLang="fr-FR" dirty="0" smtClean="0"/>
              <a:t>Développer des outils conventionnels d’occupation précaire pour les gestionnaires du terrain dans l’attente du développement</a:t>
            </a:r>
          </a:p>
          <a:p>
            <a:pPr marL="342900" indent="-342900">
              <a:buFontTx/>
              <a:buChar char="-"/>
            </a:pPr>
            <a:r>
              <a:rPr lang="fr-BE" altLang="fr-FR" dirty="0" smtClean="0"/>
              <a:t>Assurer un monitoring des sites et des populations au niveau régional</a:t>
            </a:r>
          </a:p>
          <a:p>
            <a:pPr marL="342900" indent="-342900">
              <a:buFontTx/>
              <a:buChar char="-"/>
            </a:pPr>
            <a:r>
              <a:rPr lang="fr-BE" altLang="fr-FR" dirty="0" smtClean="0"/>
              <a:t>Communication claire dès le départ pour le public</a:t>
            </a:r>
          </a:p>
          <a:p>
            <a:pPr marL="342900" indent="-342900">
              <a:buFontTx/>
              <a:buChar char="-"/>
            </a:pPr>
            <a:endParaRPr lang="fr-BE" altLang="fr-FR" dirty="0"/>
          </a:p>
          <a:p>
            <a:endParaRPr lang="fr-BE" altLang="fr-FR" dirty="0"/>
          </a:p>
          <a:p>
            <a:pPr marL="342900" indent="-342900">
              <a:buFontTx/>
              <a:buChar char="-"/>
            </a:pPr>
            <a:endParaRPr lang="fr-BE" b="1" dirty="0" smtClean="0"/>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7610" y="5042076"/>
            <a:ext cx="2434389" cy="1815923"/>
          </a:xfrm>
          <a:prstGeom prst="rect">
            <a:avLst/>
          </a:prstGeom>
        </p:spPr>
      </p:pic>
    </p:spTree>
    <p:extLst>
      <p:ext uri="{BB962C8B-B14F-4D97-AF65-F5344CB8AC3E}">
        <p14:creationId xmlns:p14="http://schemas.microsoft.com/office/powerpoint/2010/main" val="243497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922408"/>
            <a:ext cx="11595887" cy="3832815"/>
          </a:xfrm>
        </p:spPr>
        <p:txBody>
          <a:bodyPr/>
          <a:lstStyle/>
          <a:p>
            <a:pPr marL="114300" lvl="1">
              <a:lnSpc>
                <a:spcPct val="80000"/>
              </a:lnSpc>
              <a:defRPr/>
            </a:pP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2.2. Les servitudes environnementales</a:t>
            </a:r>
          </a:p>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Constat </a:t>
            </a:r>
            <a:r>
              <a:rPr lang="fr-BE" sz="2400" dirty="0" smtClean="0">
                <a:solidFill>
                  <a:schemeClr val="tx1">
                    <a:lumMod val="65000"/>
                    <a:lumOff val="35000"/>
                  </a:schemeClr>
                </a:solidFill>
                <a:latin typeface="Arial" panose="020B0604020202020204" pitchFamily="34" charset="0"/>
                <a:cs typeface="Arial" panose="020B0604020202020204" pitchFamily="34" charset="0"/>
              </a:rPr>
              <a:t>: </a:t>
            </a:r>
          </a:p>
          <a:p>
            <a:pPr lvl="2" indent="-342900">
              <a:lnSpc>
                <a:spcPct val="80000"/>
              </a:lnSpc>
              <a:buFontTx/>
              <a:buChar char="-"/>
              <a:defRPr/>
            </a:pPr>
            <a:r>
              <a:rPr lang="fr-BE" sz="2200" dirty="0">
                <a:solidFill>
                  <a:schemeClr val="tx1">
                    <a:lumMod val="65000"/>
                    <a:lumOff val="35000"/>
                  </a:schemeClr>
                </a:solidFill>
                <a:latin typeface="Arial" panose="020B0604020202020204" pitchFamily="34" charset="0"/>
                <a:cs typeface="Arial" panose="020B0604020202020204" pitchFamily="34" charset="0"/>
              </a:rPr>
              <a:t>D</a:t>
            </a:r>
            <a:r>
              <a:rPr lang="fr-BE" sz="2200" dirty="0" smtClean="0">
                <a:solidFill>
                  <a:schemeClr val="tx1">
                    <a:lumMod val="65000"/>
                    <a:lumOff val="35000"/>
                  </a:schemeClr>
                </a:solidFill>
                <a:latin typeface="Arial" panose="020B0604020202020204" pitchFamily="34" charset="0"/>
                <a:cs typeface="Arial" panose="020B0604020202020204" pitchFamily="34" charset="0"/>
              </a:rPr>
              <a:t>e plus en plus de propriétaires souhaitent soumettre leur terrain à des engagements environnementaux opposables aux locataires mais aussi aux héritiers </a:t>
            </a:r>
            <a:r>
              <a:rPr lang="fr-BE" sz="22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reconnaissance croissante de la fonction écologique de la propriété</a:t>
            </a:r>
          </a:p>
          <a:p>
            <a:pPr lvl="2" indent="-342900">
              <a:lnSpc>
                <a:spcPct val="80000"/>
              </a:lnSpc>
              <a:buFontTx/>
              <a:buChar char="-"/>
              <a:defRPr/>
            </a:pPr>
            <a:r>
              <a:rPr lang="fr-BE" sz="22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Renouveau du concept de ‘communs’, au-delà des ‘choses communes’ de l’art. 714 </a:t>
            </a:r>
            <a:r>
              <a:rPr lang="fr-BE" sz="2200" dirty="0" err="1"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C.civ</a:t>
            </a:r>
            <a:r>
              <a:rPr lang="fr-BE" sz="22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endParaRPr lang="fr-BE" sz="22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Notion</a:t>
            </a:r>
            <a:r>
              <a:rPr lang="fr-BE" sz="2400" dirty="0" smtClean="0">
                <a:solidFill>
                  <a:schemeClr val="tx1">
                    <a:lumMod val="65000"/>
                    <a:lumOff val="35000"/>
                  </a:schemeClr>
                </a:solidFill>
                <a:latin typeface="Arial" panose="020B0604020202020204" pitchFamily="34" charset="0"/>
                <a:cs typeface="Arial" panose="020B0604020202020204" pitchFamily="34" charset="0"/>
              </a:rPr>
              <a:t>: la servitude environnementale peut être définie au sens large comme une charge attachée à un fonds aux fins de préserver l’environnement sur ce fonds au bénéfice d’autres fonds, d’un tiers ou dans l’intérêt général; au sens strict, uniquement au bénéfice d’autres fonds; </a:t>
            </a:r>
            <a:r>
              <a:rPr lang="fr-BE" sz="2400" dirty="0" err="1" smtClean="0">
                <a:solidFill>
                  <a:schemeClr val="tx1">
                    <a:lumMod val="65000"/>
                    <a:lumOff val="35000"/>
                  </a:schemeClr>
                </a:solidFill>
                <a:latin typeface="Arial" panose="020B0604020202020204" pitchFamily="34" charset="0"/>
                <a:cs typeface="Arial" panose="020B0604020202020204" pitchFamily="34" charset="0"/>
              </a:rPr>
              <a:t>bcp</a:t>
            </a:r>
            <a:r>
              <a:rPr lang="fr-BE" sz="2400" dirty="0" smtClean="0">
                <a:solidFill>
                  <a:schemeClr val="tx1">
                    <a:lumMod val="65000"/>
                    <a:lumOff val="35000"/>
                  </a:schemeClr>
                </a:solidFill>
                <a:latin typeface="Arial" panose="020B0604020202020204" pitchFamily="34" charset="0"/>
                <a:cs typeface="Arial" panose="020B0604020202020204" pitchFamily="34" charset="0"/>
              </a:rPr>
              <a:t> de formes possibles</a:t>
            </a:r>
          </a:p>
          <a:p>
            <a:pPr marL="114300" lvl="1">
              <a:lnSpc>
                <a:spcPct val="80000"/>
              </a:lnSpc>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  </a:t>
            </a:r>
          </a:p>
          <a:p>
            <a:pPr marL="114300" lvl="1">
              <a:lnSpc>
                <a:spcPct val="80000"/>
              </a:lnSpc>
              <a:defRPr/>
            </a:pPr>
            <a:r>
              <a:rPr lang="fr-BE" sz="2400" i="1" dirty="0" smtClean="0">
                <a:solidFill>
                  <a:schemeClr val="tx1">
                    <a:lumMod val="65000"/>
                    <a:lumOff val="35000"/>
                  </a:schemeClr>
                </a:solidFill>
                <a:latin typeface="Arial" panose="020B0604020202020204" pitchFamily="34" charset="0"/>
                <a:cs typeface="Arial" panose="020B0604020202020204" pitchFamily="34" charset="0"/>
              </a:rPr>
              <a:t>Ex: Conservation </a:t>
            </a:r>
            <a:r>
              <a:rPr lang="fr-BE" sz="2400" i="1" dirty="0" err="1" smtClean="0">
                <a:solidFill>
                  <a:schemeClr val="tx1">
                    <a:lumMod val="65000"/>
                    <a:lumOff val="35000"/>
                  </a:schemeClr>
                </a:solidFill>
                <a:latin typeface="Arial" panose="020B0604020202020204" pitchFamily="34" charset="0"/>
                <a:cs typeface="Arial" panose="020B0604020202020204" pitchFamily="34" charset="0"/>
              </a:rPr>
              <a:t>easement</a:t>
            </a:r>
            <a:r>
              <a:rPr lang="fr-BE" sz="2400" i="1" dirty="0" smtClean="0">
                <a:solidFill>
                  <a:schemeClr val="tx1">
                    <a:lumMod val="65000"/>
                    <a:lumOff val="35000"/>
                  </a:schemeClr>
                </a:solidFill>
                <a:latin typeface="Arial" panose="020B0604020202020204" pitchFamily="34" charset="0"/>
                <a:cs typeface="Arial" panose="020B0604020202020204" pitchFamily="34" charset="0"/>
              </a:rPr>
              <a:t> USA/Canada; art. 782 à 792 C. civ. Suisse</a:t>
            </a:r>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1033473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Cadre juridique actuel (droit civil belge) </a:t>
            </a:r>
            <a:r>
              <a:rPr lang="fr-BE" sz="2400" dirty="0" smtClean="0">
                <a:solidFill>
                  <a:schemeClr val="tx1">
                    <a:lumMod val="65000"/>
                    <a:lumOff val="35000"/>
                  </a:schemeClr>
                </a:solidFill>
                <a:latin typeface="Arial" panose="020B0604020202020204" pitchFamily="34" charset="0"/>
                <a:cs typeface="Arial" panose="020B0604020202020204" pitchFamily="34" charset="0"/>
              </a:rPr>
              <a:t>:</a:t>
            </a:r>
          </a:p>
          <a:p>
            <a:pPr marL="114300" lvl="1">
              <a:lnSpc>
                <a:spcPct val="80000"/>
              </a:lnSpc>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dirty="0">
                <a:solidFill>
                  <a:schemeClr val="tx1">
                    <a:lumMod val="65000"/>
                    <a:lumOff val="35000"/>
                  </a:schemeClr>
                </a:solidFill>
                <a:latin typeface="Arial" panose="020B0604020202020204" pitchFamily="34" charset="0"/>
                <a:cs typeface="Arial" panose="020B0604020202020204" pitchFamily="34" charset="0"/>
              </a:rPr>
              <a:t>servitude </a:t>
            </a:r>
            <a:r>
              <a:rPr lang="fr-BE" sz="2000" dirty="0" smtClean="0">
                <a:solidFill>
                  <a:schemeClr val="tx1">
                    <a:lumMod val="65000"/>
                    <a:lumOff val="35000"/>
                  </a:schemeClr>
                </a:solidFill>
                <a:latin typeface="Arial" panose="020B0604020202020204" pitchFamily="34" charset="0"/>
                <a:cs typeface="Arial" panose="020B0604020202020204" pitchFamily="34" charset="0"/>
              </a:rPr>
              <a:t>(du fait de l’homme): art. 637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C.civ</a:t>
            </a:r>
            <a:r>
              <a:rPr lang="fr-BE" sz="2000" dirty="0" smtClean="0">
                <a:solidFill>
                  <a:schemeClr val="tx1">
                    <a:lumMod val="65000"/>
                    <a:lumOff val="35000"/>
                  </a:schemeClr>
                </a:solidFill>
                <a:latin typeface="Arial" panose="020B0604020202020204" pitchFamily="34" charset="0"/>
                <a:cs typeface="Arial" panose="020B0604020202020204" pitchFamily="34" charset="0"/>
              </a:rPr>
              <a:t>.: « charge </a:t>
            </a:r>
            <a:r>
              <a:rPr lang="fr-BE" sz="2000" dirty="0">
                <a:solidFill>
                  <a:schemeClr val="tx1">
                    <a:lumMod val="65000"/>
                    <a:lumOff val="35000"/>
                  </a:schemeClr>
                </a:solidFill>
                <a:latin typeface="Arial" panose="020B0604020202020204" pitchFamily="34" charset="0"/>
                <a:cs typeface="Arial" panose="020B0604020202020204" pitchFamily="34" charset="0"/>
              </a:rPr>
              <a:t>s’imposant à un « fonds » pour accroître l’usage et l’utilité d’un fonds appartenant à </a:t>
            </a:r>
            <a:r>
              <a:rPr lang="fr-BE" sz="2000" dirty="0" smtClean="0">
                <a:solidFill>
                  <a:schemeClr val="tx1">
                    <a:lumMod val="65000"/>
                    <a:lumOff val="35000"/>
                  </a:schemeClr>
                </a:solidFill>
                <a:latin typeface="Arial" panose="020B0604020202020204" pitchFamily="34" charset="0"/>
                <a:cs typeface="Arial" panose="020B0604020202020204" pitchFamily="34" charset="0"/>
              </a:rPr>
              <a:t>autrui »; art. 3.114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nouv</a:t>
            </a:r>
            <a:r>
              <a:rPr lang="fr-BE" sz="2000" dirty="0" smtClean="0">
                <a:solidFill>
                  <a:schemeClr val="tx1">
                    <a:lumMod val="65000"/>
                    <a:lumOff val="35000"/>
                  </a:schemeClr>
                </a:solidFill>
                <a:latin typeface="Arial" panose="020B0604020202020204" pitchFamily="34" charset="0"/>
                <a:cs typeface="Arial" panose="020B0604020202020204" pitchFamily="34" charset="0"/>
              </a:rPr>
              <a:t>. Code civil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vig</a:t>
            </a:r>
            <a:r>
              <a:rPr lang="fr-BE" sz="2000" dirty="0" smtClean="0">
                <a:solidFill>
                  <a:schemeClr val="tx1">
                    <a:lumMod val="65000"/>
                    <a:lumOff val="35000"/>
                  </a:schemeClr>
                </a:solidFill>
                <a:latin typeface="Arial" panose="020B0604020202020204" pitchFamily="34" charset="0"/>
                <a:cs typeface="Arial" panose="020B0604020202020204" pitchFamily="34" charset="0"/>
              </a:rPr>
              <a:t>. 1</a:t>
            </a:r>
            <a:r>
              <a:rPr lang="fr-BE" sz="2000" baseline="30000" dirty="0" smtClean="0">
                <a:solidFill>
                  <a:schemeClr val="tx1">
                    <a:lumMod val="65000"/>
                    <a:lumOff val="35000"/>
                  </a:schemeClr>
                </a:solidFill>
                <a:latin typeface="Arial" panose="020B0604020202020204" pitchFamily="34" charset="0"/>
                <a:cs typeface="Arial" panose="020B0604020202020204" pitchFamily="34" charset="0"/>
              </a:rPr>
              <a:t>er</a:t>
            </a:r>
            <a:r>
              <a:rPr lang="fr-BE" sz="2000" dirty="0" smtClean="0">
                <a:solidFill>
                  <a:schemeClr val="tx1">
                    <a:lumMod val="65000"/>
                    <a:lumOff val="35000"/>
                  </a:schemeClr>
                </a:solidFill>
                <a:latin typeface="Arial" panose="020B0604020202020204" pitchFamily="34" charset="0"/>
                <a:cs typeface="Arial" panose="020B0604020202020204" pitchFamily="34" charset="0"/>
              </a:rPr>
              <a:t> sept. 2021):    »</a:t>
            </a:r>
            <a:r>
              <a:rPr lang="fr-FR" sz="2000" i="1" dirty="0" smtClean="0">
                <a:solidFill>
                  <a:schemeClr val="tx1">
                    <a:lumMod val="65000"/>
                    <a:lumOff val="35000"/>
                  </a:schemeClr>
                </a:solidFill>
                <a:latin typeface="Arial" panose="020B0604020202020204" pitchFamily="34" charset="0"/>
                <a:cs typeface="Arial" panose="020B0604020202020204" pitchFamily="34" charset="0"/>
              </a:rPr>
              <a:t>Une </a:t>
            </a:r>
            <a:r>
              <a:rPr lang="fr-FR" sz="2000" i="1" dirty="0">
                <a:solidFill>
                  <a:schemeClr val="tx1">
                    <a:lumMod val="65000"/>
                    <a:lumOff val="35000"/>
                  </a:schemeClr>
                </a:solidFill>
                <a:latin typeface="Arial" panose="020B0604020202020204" pitchFamily="34" charset="0"/>
                <a:cs typeface="Arial" panose="020B0604020202020204" pitchFamily="34" charset="0"/>
              </a:rPr>
              <a:t>servitude est une </a:t>
            </a:r>
            <a:r>
              <a:rPr lang="fr-FR" sz="2000" b="1" i="1" dirty="0">
                <a:solidFill>
                  <a:schemeClr val="tx1">
                    <a:lumMod val="65000"/>
                    <a:lumOff val="35000"/>
                  </a:schemeClr>
                </a:solidFill>
                <a:latin typeface="Arial" panose="020B0604020202020204" pitchFamily="34" charset="0"/>
                <a:cs typeface="Arial" panose="020B0604020202020204" pitchFamily="34" charset="0"/>
              </a:rPr>
              <a:t>charge grevant un immeuble, dit fonds servant, pour l'usage et l'utilité d'un immeuble appartenant à autrui, dit fonds dominant</a:t>
            </a:r>
            <a:r>
              <a:rPr lang="fr-FR" sz="2000" i="1" dirty="0">
                <a:solidFill>
                  <a:schemeClr val="tx1">
                    <a:lumMod val="65000"/>
                    <a:lumOff val="35000"/>
                  </a:schemeClr>
                </a:solidFill>
                <a:latin typeface="Arial" panose="020B0604020202020204" pitchFamily="34" charset="0"/>
                <a:cs typeface="Arial" panose="020B0604020202020204" pitchFamily="34" charset="0"/>
              </a:rPr>
              <a:t>. </a:t>
            </a:r>
            <a:r>
              <a:rPr lang="fr-FR" sz="2000" i="1" dirty="0" smtClean="0">
                <a:solidFill>
                  <a:schemeClr val="tx1">
                    <a:lumMod val="65000"/>
                    <a:lumOff val="35000"/>
                  </a:schemeClr>
                </a:solidFill>
                <a:latin typeface="Arial" panose="020B0604020202020204" pitchFamily="34" charset="0"/>
                <a:cs typeface="Arial" panose="020B0604020202020204" pitchFamily="34" charset="0"/>
              </a:rPr>
              <a:t> (…)</a:t>
            </a:r>
            <a:r>
              <a:rPr lang="fr-FR" sz="2000" i="1" dirty="0">
                <a:solidFill>
                  <a:schemeClr val="tx1">
                    <a:lumMod val="65000"/>
                    <a:lumOff val="35000"/>
                  </a:schemeClr>
                </a:solidFill>
                <a:latin typeface="Arial" panose="020B0604020202020204" pitchFamily="34" charset="0"/>
                <a:cs typeface="Arial" panose="020B0604020202020204" pitchFamily="34" charset="0"/>
              </a:rPr>
              <a:t/>
            </a:r>
            <a:br>
              <a:rPr lang="fr-FR" sz="2000" i="1" dirty="0">
                <a:solidFill>
                  <a:schemeClr val="tx1">
                    <a:lumMod val="65000"/>
                    <a:lumOff val="35000"/>
                  </a:schemeClr>
                </a:solidFill>
                <a:latin typeface="Arial" panose="020B0604020202020204" pitchFamily="34" charset="0"/>
                <a:cs typeface="Arial" panose="020B0604020202020204" pitchFamily="34" charset="0"/>
              </a:rPr>
            </a:br>
            <a:r>
              <a:rPr lang="fr-FR" sz="2000" i="1" dirty="0">
                <a:solidFill>
                  <a:schemeClr val="tx1">
                    <a:lumMod val="65000"/>
                    <a:lumOff val="35000"/>
                  </a:schemeClr>
                </a:solidFill>
                <a:latin typeface="Arial" panose="020B0604020202020204" pitchFamily="34" charset="0"/>
                <a:cs typeface="Arial" panose="020B0604020202020204" pitchFamily="34" charset="0"/>
              </a:rPr>
              <a:t>  La servitude consiste soit, pour le titulaire du fonds servant, à s'abstenir de certains actes d'usage, soit à permettre certains actes d'usage au profit du fonds dominant. Dans les deux cas, </a:t>
            </a:r>
            <a:r>
              <a:rPr lang="fr-FR" sz="2000" b="1" i="1" dirty="0">
                <a:solidFill>
                  <a:schemeClr val="tx1">
                    <a:lumMod val="65000"/>
                    <a:lumOff val="35000"/>
                  </a:schemeClr>
                </a:solidFill>
                <a:latin typeface="Arial" panose="020B0604020202020204" pitchFamily="34" charset="0"/>
                <a:cs typeface="Arial" panose="020B0604020202020204" pitchFamily="34" charset="0"/>
              </a:rPr>
              <a:t>la servitude doit être en rapport direct et immédiat avec l'usage et l'utilité du fonds dominant</a:t>
            </a:r>
            <a:r>
              <a:rPr lang="fr-FR" sz="2000" i="1" dirty="0">
                <a:solidFill>
                  <a:schemeClr val="tx1">
                    <a:lumMod val="65000"/>
                    <a:lumOff val="35000"/>
                  </a:schemeClr>
                </a:solidFill>
                <a:latin typeface="Arial" panose="020B0604020202020204" pitchFamily="34" charset="0"/>
                <a:cs typeface="Arial" panose="020B0604020202020204" pitchFamily="34" charset="0"/>
              </a:rPr>
              <a:t>.</a:t>
            </a:r>
            <a:br>
              <a:rPr lang="fr-FR" sz="2000" i="1" dirty="0">
                <a:solidFill>
                  <a:schemeClr val="tx1">
                    <a:lumMod val="65000"/>
                    <a:lumOff val="35000"/>
                  </a:schemeClr>
                </a:solidFill>
                <a:latin typeface="Arial" panose="020B0604020202020204" pitchFamily="34" charset="0"/>
                <a:cs typeface="Arial" panose="020B0604020202020204" pitchFamily="34" charset="0"/>
              </a:rPr>
            </a:br>
            <a:r>
              <a:rPr lang="fr-FR" sz="2000" i="1" dirty="0">
                <a:solidFill>
                  <a:schemeClr val="tx1">
                    <a:lumMod val="65000"/>
                    <a:lumOff val="35000"/>
                  </a:schemeClr>
                </a:solidFill>
                <a:latin typeface="Arial" panose="020B0604020202020204" pitchFamily="34" charset="0"/>
                <a:cs typeface="Arial" panose="020B0604020202020204" pitchFamily="34" charset="0"/>
              </a:rPr>
              <a:t>  La servitude peut inclure des </a:t>
            </a:r>
            <a:r>
              <a:rPr lang="fr-FR" sz="2000" b="1" i="1" dirty="0">
                <a:solidFill>
                  <a:schemeClr val="tx1">
                    <a:lumMod val="65000"/>
                    <a:lumOff val="35000"/>
                  </a:schemeClr>
                </a:solidFill>
                <a:latin typeface="Arial" panose="020B0604020202020204" pitchFamily="34" charset="0"/>
                <a:cs typeface="Arial" panose="020B0604020202020204" pitchFamily="34" charset="0"/>
              </a:rPr>
              <a:t>obligations positives ou négatives </a:t>
            </a:r>
            <a:r>
              <a:rPr lang="fr-FR" sz="2000" i="1" dirty="0">
                <a:solidFill>
                  <a:schemeClr val="tx1">
                    <a:lumMod val="65000"/>
                    <a:lumOff val="35000"/>
                  </a:schemeClr>
                </a:solidFill>
                <a:latin typeface="Arial" panose="020B0604020202020204" pitchFamily="34" charset="0"/>
                <a:cs typeface="Arial" panose="020B0604020202020204" pitchFamily="34" charset="0"/>
              </a:rPr>
              <a:t>qui sont </a:t>
            </a:r>
            <a:r>
              <a:rPr lang="fr-FR" sz="2000" b="1" i="1" dirty="0">
                <a:solidFill>
                  <a:schemeClr val="tx1">
                    <a:lumMod val="65000"/>
                    <a:lumOff val="35000"/>
                  </a:schemeClr>
                </a:solidFill>
                <a:latin typeface="Arial" panose="020B0604020202020204" pitchFamily="34" charset="0"/>
                <a:cs typeface="Arial" panose="020B0604020202020204" pitchFamily="34" charset="0"/>
              </a:rPr>
              <a:t>complémentaires à la charge principale </a:t>
            </a:r>
            <a:r>
              <a:rPr lang="fr-FR" sz="2000" i="1" dirty="0">
                <a:solidFill>
                  <a:schemeClr val="tx1">
                    <a:lumMod val="65000"/>
                    <a:lumOff val="35000"/>
                  </a:schemeClr>
                </a:solidFill>
                <a:latin typeface="Arial" panose="020B0604020202020204" pitchFamily="34" charset="0"/>
                <a:cs typeface="Arial" panose="020B0604020202020204" pitchFamily="34" charset="0"/>
              </a:rPr>
              <a:t>constituant la servitude et qui suivent le régime réel de </a:t>
            </a:r>
            <a:r>
              <a:rPr lang="fr-FR" sz="2000" i="1" dirty="0" smtClean="0">
                <a:solidFill>
                  <a:schemeClr val="tx1">
                    <a:lumMod val="65000"/>
                    <a:lumOff val="35000"/>
                  </a:schemeClr>
                </a:solidFill>
                <a:latin typeface="Arial" panose="020B0604020202020204" pitchFamily="34" charset="0"/>
                <a:cs typeface="Arial" panose="020B0604020202020204" pitchFamily="34" charset="0"/>
              </a:rPr>
              <a:t>celle-ci</a:t>
            </a:r>
            <a:r>
              <a:rPr lang="fr-FR" sz="2000" dirty="0" smtClean="0">
                <a:solidFill>
                  <a:schemeClr val="tx1">
                    <a:lumMod val="65000"/>
                    <a:lumOff val="35000"/>
                  </a:schemeClr>
                </a:solidFill>
                <a:latin typeface="Arial" panose="020B0604020202020204" pitchFamily="34" charset="0"/>
                <a:cs typeface="Arial" panose="020B0604020202020204" pitchFamily="34" charset="0"/>
              </a:rPr>
              <a:t> » </a:t>
            </a:r>
            <a:endParaRPr lang="fr-BE" sz="2000" dirty="0" smtClean="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000" dirty="0" smtClean="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r>
              <a:rPr lang="fr-BE" sz="2000" dirty="0" smtClean="0">
                <a:solidFill>
                  <a:schemeClr val="tx1">
                    <a:lumMod val="65000"/>
                    <a:lumOff val="35000"/>
                  </a:schemeClr>
                </a:solidFill>
                <a:latin typeface="Arial" panose="020B0604020202020204" pitchFamily="34" charset="0"/>
                <a:cs typeface="Arial" panose="020B0604020202020204" pitchFamily="34" charset="0"/>
              </a:rPr>
              <a:t>Contrat par lequel (le propriétaire d’)un fonds dit servant s’engage envers (le ou les propriétaire(s) d’)un ou plusieurs autres fonds dits dominants</a:t>
            </a: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884" y="5531164"/>
            <a:ext cx="1769115" cy="1326836"/>
          </a:xfrm>
          <a:prstGeom prst="rect">
            <a:avLst/>
          </a:prstGeom>
        </p:spPr>
      </p:pic>
    </p:spTree>
    <p:extLst>
      <p:ext uri="{BB962C8B-B14F-4D97-AF65-F5344CB8AC3E}">
        <p14:creationId xmlns:p14="http://schemas.microsoft.com/office/powerpoint/2010/main" val="2737977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Problème</a:t>
            </a:r>
            <a:r>
              <a:rPr lang="fr-BE" sz="2400" dirty="0" smtClean="0">
                <a:solidFill>
                  <a:schemeClr val="tx1">
                    <a:lumMod val="65000"/>
                    <a:lumOff val="35000"/>
                  </a:schemeClr>
                </a:solidFill>
                <a:latin typeface="Arial" panose="020B0604020202020204" pitchFamily="34" charset="0"/>
                <a:cs typeface="Arial" panose="020B0604020202020204" pitchFamily="34" charset="0"/>
              </a:rPr>
              <a:t> </a:t>
            </a:r>
            <a:r>
              <a:rPr lang="fr-BE" sz="2400" dirty="0">
                <a:solidFill>
                  <a:schemeClr val="tx1">
                    <a:lumMod val="65000"/>
                    <a:lumOff val="35000"/>
                  </a:schemeClr>
                </a:solidFill>
                <a:latin typeface="Arial" panose="020B0604020202020204" pitchFamily="34" charset="0"/>
                <a:cs typeface="Arial" panose="020B0604020202020204" pitchFamily="34" charset="0"/>
              </a:rPr>
              <a:t>: la figure de la servitude en droit civil belge n’est pas vraiment adaptée à la création de servitudes environnementales; pas d’ouverture dans la réforme du droit des biens (loi du 4 février 2020</a:t>
            </a:r>
            <a:r>
              <a:rPr lang="fr-BE" sz="2400" dirty="0" smtClean="0">
                <a:solidFill>
                  <a:schemeClr val="tx1">
                    <a:lumMod val="65000"/>
                    <a:lumOff val="35000"/>
                  </a:schemeClr>
                </a:solidFill>
                <a:latin typeface="Arial" panose="020B0604020202020204" pitchFamily="34" charset="0"/>
                <a:cs typeface="Arial" panose="020B0604020202020204" pitchFamily="34" charset="0"/>
              </a:rPr>
              <a:t>)</a:t>
            </a:r>
            <a:endParaRPr lang="fr-BE" dirty="0"/>
          </a:p>
          <a:p>
            <a:endParaRPr lang="fr-BE" dirty="0"/>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Contraintes</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 </a:t>
            </a:r>
            <a:r>
              <a:rPr lang="fr-BE" sz="2400" dirty="0" smtClean="0">
                <a:solidFill>
                  <a:schemeClr val="tx1">
                    <a:lumMod val="65000"/>
                    <a:lumOff val="35000"/>
                  </a:schemeClr>
                </a:solidFill>
                <a:latin typeface="Arial" panose="020B0604020202020204" pitchFamily="34" charset="0"/>
                <a:cs typeface="Arial" panose="020B0604020202020204" pitchFamily="34" charset="0"/>
              </a:rPr>
              <a:t>:</a:t>
            </a:r>
          </a:p>
          <a:p>
            <a:pPr lvl="2" indent="-342900">
              <a:lnSpc>
                <a:spcPct val="80000"/>
              </a:lnSpc>
              <a:buFontTx/>
              <a:buChar char="-"/>
              <a:defRPr/>
            </a:pPr>
            <a:r>
              <a:rPr lang="fr-BE" sz="2400" dirty="0" smtClean="0">
                <a:solidFill>
                  <a:schemeClr val="tx1">
                    <a:lumMod val="65000"/>
                    <a:lumOff val="35000"/>
                  </a:schemeClr>
                </a:solidFill>
                <a:latin typeface="Arial" panose="020B0604020202020204" pitchFamily="34" charset="0"/>
                <a:cs typeface="Arial" panose="020B0604020202020204" pitchFamily="34" charset="0"/>
              </a:rPr>
              <a:t>Lien entre </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deux fonds distincts</a:t>
            </a:r>
            <a:r>
              <a:rPr lang="fr-BE" sz="2400" dirty="0">
                <a:solidFill>
                  <a:schemeClr val="tx1">
                    <a:lumMod val="65000"/>
                    <a:lumOff val="35000"/>
                  </a:schemeClr>
                </a:solidFill>
                <a:latin typeface="Arial" panose="020B0604020202020204" pitchFamily="34" charset="0"/>
                <a:cs typeface="Arial" panose="020B0604020202020204" pitchFamily="34" charset="0"/>
              </a:rPr>
              <a:t> </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r>
              <a:rPr lang="fr-BE" sz="2400" dirty="0" smtClean="0">
                <a:solidFill>
                  <a:schemeClr val="tx1">
                    <a:lumMod val="65000"/>
                    <a:lumOff val="35000"/>
                  </a:schemeClr>
                </a:solidFill>
                <a:latin typeface="Arial" panose="020B0604020202020204" pitchFamily="34" charset="0"/>
                <a:cs typeface="Arial" panose="020B0604020202020204" pitchFamily="34" charset="0"/>
              </a:rPr>
              <a:t> pas au bénéfice du seul fonds servant ni d’un tiers (ex: ONG, conservatoire,…: </a:t>
            </a:r>
            <a:r>
              <a:rPr lang="fr-BE" sz="2400" dirty="0" err="1" smtClean="0">
                <a:solidFill>
                  <a:schemeClr val="tx1">
                    <a:lumMod val="65000"/>
                    <a:lumOff val="35000"/>
                  </a:schemeClr>
                </a:solidFill>
                <a:latin typeface="Arial" panose="020B0604020202020204" pitchFamily="34" charset="0"/>
                <a:cs typeface="Arial" panose="020B0604020202020204" pitchFamily="34" charset="0"/>
              </a:rPr>
              <a:t>comp</a:t>
            </a:r>
            <a:r>
              <a:rPr lang="fr-BE" sz="2400" dirty="0" smtClean="0">
                <a:solidFill>
                  <a:schemeClr val="tx1">
                    <a:lumMod val="65000"/>
                    <a:lumOff val="35000"/>
                  </a:schemeClr>
                </a:solidFill>
                <a:latin typeface="Arial" panose="020B0604020202020204" pitchFamily="34" charset="0"/>
                <a:cs typeface="Arial" panose="020B0604020202020204" pitchFamily="34" charset="0"/>
              </a:rPr>
              <a:t>. Conservation </a:t>
            </a:r>
            <a:r>
              <a:rPr lang="fr-BE" sz="2400" dirty="0" err="1" smtClean="0">
                <a:solidFill>
                  <a:schemeClr val="tx1">
                    <a:lumMod val="65000"/>
                    <a:lumOff val="35000"/>
                  </a:schemeClr>
                </a:solidFill>
                <a:latin typeface="Arial" panose="020B0604020202020204" pitchFamily="34" charset="0"/>
                <a:cs typeface="Arial" panose="020B0604020202020204" pitchFamily="34" charset="0"/>
              </a:rPr>
              <a:t>Easement</a:t>
            </a:r>
            <a:r>
              <a:rPr lang="fr-BE" sz="2400" dirty="0" smtClean="0">
                <a:solidFill>
                  <a:schemeClr val="tx1">
                    <a:lumMod val="65000"/>
                    <a:lumOff val="35000"/>
                  </a:schemeClr>
                </a:solidFill>
                <a:latin typeface="Arial" panose="020B0604020202020204" pitchFamily="34" charset="0"/>
                <a:cs typeface="Arial" panose="020B0604020202020204" pitchFamily="34" charset="0"/>
              </a:rPr>
              <a:t> USA; obligation réelle FR) </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il faut un « rapport direct et immédiat avec l’utilité et l’usage » du fonds dominant et que celui-ci soit identifiés et partie au contrat</a:t>
            </a:r>
          </a:p>
          <a:p>
            <a:pPr marL="571500" lvl="2">
              <a:lnSpc>
                <a:spcPct val="80000"/>
              </a:lnSpc>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1" indent="-342900">
              <a:lnSpc>
                <a:spcPct val="80000"/>
              </a:lnSpc>
              <a:buFontTx/>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674" y="4304298"/>
            <a:ext cx="3404937" cy="2553702"/>
          </a:xfrm>
          <a:prstGeom prst="rect">
            <a:avLst/>
          </a:prstGeom>
        </p:spPr>
      </p:pic>
    </p:spTree>
    <p:extLst>
      <p:ext uri="{BB962C8B-B14F-4D97-AF65-F5344CB8AC3E}">
        <p14:creationId xmlns:p14="http://schemas.microsoft.com/office/powerpoint/2010/main" val="11234524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marL="571500" lvl="2">
              <a:lnSpc>
                <a:spcPct val="80000"/>
              </a:lnSpc>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2" indent="-342900">
              <a:lnSpc>
                <a:spcPct val="80000"/>
              </a:lnSpc>
              <a:buFont typeface="Wingdings" panose="05000000000000000000" pitchFamily="2" charset="2"/>
              <a:buChar char="à"/>
              <a:defRPr/>
            </a:pP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uniquement pour:</a:t>
            </a:r>
          </a:p>
          <a:p>
            <a:pPr lvl="2" indent="-342900">
              <a:lnSpc>
                <a:spcPct val="80000"/>
              </a:lnSpc>
              <a:buFont typeface="Wingdings" panose="05000000000000000000" pitchFamily="2" charset="2"/>
              <a:buChar char="à"/>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2" indent="-342900">
              <a:lnSpc>
                <a:spcPct val="80000"/>
              </a:lnSpc>
              <a:buFont typeface="Arial" panose="020B0604020202020204" pitchFamily="34" charset="0"/>
              <a:buChar char="•"/>
              <a:defRPr/>
            </a:pP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Maintenir des services écosystémiques relevant d’un tel rapport (ex: pollinisation; aménité paysagère; fonction de régulation des crues d’une zone humide en amont pour le fonds aval; fonction de protection d’une forêt sur pente pour le fonds en contre-bas ?)  à démontrer en cas de litige</a:t>
            </a:r>
          </a:p>
          <a:p>
            <a:pPr lvl="2" indent="-342900">
              <a:lnSpc>
                <a:spcPct val="80000"/>
              </a:lnSpc>
              <a:buFont typeface="Arial" panose="020B0604020202020204" pitchFamily="34" charset="0"/>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2" indent="-342900">
              <a:lnSpc>
                <a:spcPct val="80000"/>
              </a:lnSpc>
              <a:buFont typeface="Arial" panose="020B0604020202020204" pitchFamily="34" charset="0"/>
              <a:buChar char="•"/>
              <a:defRPr/>
            </a:pP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Prévenir des pollutions sur le fonds dominant (dérive ou lixiviation de pesticides, etc.)</a:t>
            </a:r>
          </a:p>
          <a:p>
            <a:pPr lvl="2" indent="-342900">
              <a:lnSpc>
                <a:spcPct val="80000"/>
              </a:lnSpc>
              <a:buFont typeface="Arial" panose="020B0604020202020204" pitchFamily="34" charset="0"/>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2" indent="-342900">
              <a:lnSpc>
                <a:spcPct val="80000"/>
              </a:lnSpc>
              <a:buFont typeface="Arial" panose="020B0604020202020204" pitchFamily="34" charset="0"/>
              <a:buChar char="•"/>
              <a:defRPr/>
            </a:pP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Restreindre ou interdire l’urbanisation de la parcelle à de telles fins</a:t>
            </a: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884" y="5642454"/>
            <a:ext cx="1620727" cy="1215545"/>
          </a:xfrm>
          <a:prstGeom prst="rect">
            <a:avLst/>
          </a:prstGeom>
        </p:spPr>
      </p:pic>
    </p:spTree>
    <p:extLst>
      <p:ext uri="{BB962C8B-B14F-4D97-AF65-F5344CB8AC3E}">
        <p14:creationId xmlns:p14="http://schemas.microsoft.com/office/powerpoint/2010/main" val="244496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marL="571500" lvl="2">
              <a:lnSpc>
                <a:spcPct val="80000"/>
              </a:lnSpc>
              <a:defRPr/>
            </a:pPr>
            <a:r>
              <a:rPr lang="fr-BE" sz="2400" dirty="0" smtClean="0">
                <a:solidFill>
                  <a:schemeClr val="tx1">
                    <a:lumMod val="65000"/>
                    <a:lumOff val="35000"/>
                  </a:schemeClr>
                </a:solidFill>
                <a:latin typeface="Arial" panose="020B0604020202020204" pitchFamily="34" charset="0"/>
                <a:cs typeface="Arial" panose="020B0604020202020204" pitchFamily="34" charset="0"/>
              </a:rPr>
              <a:t>- « </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Charge</a:t>
            </a:r>
            <a:r>
              <a:rPr lang="fr-BE" sz="2400" dirty="0" smtClean="0">
                <a:solidFill>
                  <a:schemeClr val="tx1">
                    <a:lumMod val="65000"/>
                    <a:lumOff val="35000"/>
                  </a:schemeClr>
                </a:solidFill>
                <a:latin typeface="Arial" panose="020B0604020202020204" pitchFamily="34" charset="0"/>
                <a:cs typeface="Arial" panose="020B0604020202020204" pitchFamily="34" charset="0"/>
              </a:rPr>
              <a:t> »: </a:t>
            </a:r>
          </a:p>
          <a:p>
            <a:pPr lvl="3" indent="-342900">
              <a:lnSpc>
                <a:spcPct val="80000"/>
              </a:lnSpc>
              <a:buFontTx/>
              <a:buChar char="-"/>
              <a:defRPr/>
            </a:pPr>
            <a:r>
              <a:rPr lang="fr-BE" sz="2200" dirty="0" smtClean="0">
                <a:solidFill>
                  <a:schemeClr val="tx1">
                    <a:lumMod val="65000"/>
                    <a:lumOff val="35000"/>
                  </a:schemeClr>
                </a:solidFill>
                <a:latin typeface="Arial" panose="020B0604020202020204" pitchFamily="34" charset="0"/>
                <a:cs typeface="Arial" panose="020B0604020202020204" pitchFamily="34" charset="0"/>
              </a:rPr>
              <a:t>a priori uniquement charges « non </a:t>
            </a:r>
            <a:r>
              <a:rPr lang="fr-BE" sz="2200" dirty="0" err="1" smtClean="0">
                <a:solidFill>
                  <a:schemeClr val="tx1">
                    <a:lumMod val="65000"/>
                    <a:lumOff val="35000"/>
                  </a:schemeClr>
                </a:solidFill>
                <a:latin typeface="Arial" panose="020B0604020202020204" pitchFamily="34" charset="0"/>
                <a:cs typeface="Arial" panose="020B0604020202020204" pitchFamily="34" charset="0"/>
              </a:rPr>
              <a:t>faciendo</a:t>
            </a:r>
            <a:r>
              <a:rPr lang="fr-BE" sz="2200" dirty="0" smtClean="0">
                <a:solidFill>
                  <a:schemeClr val="tx1">
                    <a:lumMod val="65000"/>
                    <a:lumOff val="35000"/>
                  </a:schemeClr>
                </a:solidFill>
                <a:latin typeface="Arial" panose="020B0604020202020204" pitchFamily="34" charset="0"/>
                <a:cs typeface="Arial" panose="020B0604020202020204" pitchFamily="34" charset="0"/>
              </a:rPr>
              <a:t> » (= obligations de ne pas faire Ex: ne pas faire de coupe à blanc ou le labour d’une prairie) </a:t>
            </a:r>
            <a:r>
              <a:rPr lang="fr-BE" sz="22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suppose un état des lieux </a:t>
            </a:r>
            <a:r>
              <a:rPr lang="fr-BE" sz="2200" dirty="0" smtClean="0">
                <a:solidFill>
                  <a:schemeClr val="tx1">
                    <a:lumMod val="65000"/>
                    <a:lumOff val="35000"/>
                  </a:schemeClr>
                </a:solidFill>
                <a:latin typeface="Arial" panose="020B0604020202020204" pitchFamily="34" charset="0"/>
                <a:cs typeface="Arial" panose="020B0604020202020204" pitchFamily="34" charset="0"/>
              </a:rPr>
              <a:t>; </a:t>
            </a:r>
          </a:p>
          <a:p>
            <a:pPr lvl="3" indent="-342900">
              <a:lnSpc>
                <a:spcPct val="80000"/>
              </a:lnSpc>
              <a:buFontTx/>
              <a:buChar char="-"/>
              <a:defRPr/>
            </a:pPr>
            <a:r>
              <a:rPr lang="fr-BE" sz="2200" dirty="0" smtClean="0">
                <a:solidFill>
                  <a:schemeClr val="tx1">
                    <a:lumMod val="65000"/>
                    <a:lumOff val="35000"/>
                  </a:schemeClr>
                </a:solidFill>
                <a:latin typeface="Arial" panose="020B0604020202020204" pitchFamily="34" charset="0"/>
                <a:cs typeface="Arial" panose="020B0604020202020204" pitchFamily="34" charset="0"/>
              </a:rPr>
              <a:t>charges « in </a:t>
            </a:r>
            <a:r>
              <a:rPr lang="fr-BE" sz="2200" dirty="0" err="1" smtClean="0">
                <a:solidFill>
                  <a:schemeClr val="tx1">
                    <a:lumMod val="65000"/>
                    <a:lumOff val="35000"/>
                  </a:schemeClr>
                </a:solidFill>
                <a:latin typeface="Arial" panose="020B0604020202020204" pitchFamily="34" charset="0"/>
                <a:cs typeface="Arial" panose="020B0604020202020204" pitchFamily="34" charset="0"/>
              </a:rPr>
              <a:t>faciendo</a:t>
            </a:r>
            <a:r>
              <a:rPr lang="fr-BE" sz="2200" dirty="0" smtClean="0">
                <a:solidFill>
                  <a:schemeClr val="tx1">
                    <a:lumMod val="65000"/>
                    <a:lumOff val="35000"/>
                  </a:schemeClr>
                </a:solidFill>
                <a:latin typeface="Arial" panose="020B0604020202020204" pitchFamily="34" charset="0"/>
                <a:cs typeface="Arial" panose="020B0604020202020204" pitchFamily="34" charset="0"/>
              </a:rPr>
              <a:t> » uniquement si l’accessoire de la servitude </a:t>
            </a:r>
            <a:r>
              <a:rPr lang="fr-BE" sz="22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pas d’engagements en termes de gestion ou d’entretien sauf si accessoire</a:t>
            </a:r>
          </a:p>
          <a:p>
            <a:pPr lvl="2"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Personnes</a:t>
            </a:r>
            <a:r>
              <a:rPr lang="fr-BE" sz="2400" dirty="0" smtClean="0">
                <a:solidFill>
                  <a:schemeClr val="tx1">
                    <a:lumMod val="65000"/>
                    <a:lumOff val="35000"/>
                  </a:schemeClr>
                </a:solidFill>
                <a:latin typeface="Arial" panose="020B0604020202020204" pitchFamily="34" charset="0"/>
                <a:cs typeface="Arial" panose="020B0604020202020204" pitchFamily="34" charset="0"/>
              </a:rPr>
              <a:t> : il faut trouver un propriétaire partageant la même ambition environnementale, dans la durée </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idéal: ONG, conservatoire</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Durée</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peut être perpétuelle </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Prix</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perte de valeur du bien dans certains cas</a:t>
            </a: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marL="571500" lvl="2">
              <a:lnSpc>
                <a:spcPct val="80000"/>
              </a:lnSpc>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884" y="5642454"/>
            <a:ext cx="1620727" cy="1215545"/>
          </a:xfrm>
          <a:prstGeom prst="rect">
            <a:avLst/>
          </a:prstGeom>
        </p:spPr>
      </p:pic>
    </p:spTree>
    <p:extLst>
      <p:ext uri="{BB962C8B-B14F-4D97-AF65-F5344CB8AC3E}">
        <p14:creationId xmlns:p14="http://schemas.microsoft.com/office/powerpoint/2010/main" val="18989592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Instruments spécifiques </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Ex: </a:t>
            </a:r>
            <a:r>
              <a:rPr lang="fr-BE" sz="2400" b="1"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l’obligation réelle environnementale </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(ORE) en droit FR : art.  L.132-2 C. </a:t>
            </a:r>
            <a:r>
              <a:rPr lang="fr-BE" sz="2400" dirty="0" err="1"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envrt</a:t>
            </a:r>
            <a:r>
              <a:rPr lang="fr-BE"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FR</a:t>
            </a:r>
          </a:p>
          <a:p>
            <a:r>
              <a:rPr lang="fr-BE" sz="1600" dirty="0" smtClean="0">
                <a:solidFill>
                  <a:schemeClr val="tx1">
                    <a:lumMod val="65000"/>
                    <a:lumOff val="35000"/>
                  </a:schemeClr>
                </a:solidFill>
                <a:sym typeface="Wingdings" panose="05000000000000000000" pitchFamily="2" charset="2"/>
              </a:rPr>
              <a:t>« </a:t>
            </a:r>
            <a:r>
              <a:rPr lang="fr-FR" sz="1600" b="1" dirty="0"/>
              <a:t>Les propriétaires </a:t>
            </a:r>
            <a:r>
              <a:rPr lang="fr-FR" sz="1600" dirty="0"/>
              <a:t>de biens immobiliers peuvent conclure un </a:t>
            </a:r>
            <a:r>
              <a:rPr lang="fr-FR" sz="1600" b="1" dirty="0"/>
              <a:t>contrat avec une collectivité publique, un établissement public ou une personne morale de droit privé agissant pour la protection de l'environnement </a:t>
            </a:r>
            <a:r>
              <a:rPr lang="fr-FR" sz="1600" dirty="0"/>
              <a:t>en vue de </a:t>
            </a:r>
            <a:r>
              <a:rPr lang="fr-FR" sz="1600" b="1" dirty="0"/>
              <a:t>faire naître à leur charge, ainsi qu'à la charge des propriétaires ultérieurs du bien, les obligations réelles </a:t>
            </a:r>
            <a:r>
              <a:rPr lang="fr-FR" sz="1600" dirty="0"/>
              <a:t>que bon leur semble, dès lors que de telles obligations ont pour </a:t>
            </a:r>
            <a:r>
              <a:rPr lang="fr-FR" sz="1600" b="1" dirty="0"/>
              <a:t>finalité le maintien, la conservation, la gestion ou la restauration d'éléments de la biodiversité ou de fonctions écologiques</a:t>
            </a:r>
            <a:r>
              <a:rPr lang="fr-FR" sz="1600" dirty="0"/>
              <a:t>. </a:t>
            </a:r>
          </a:p>
          <a:p>
            <a:r>
              <a:rPr lang="fr-FR" sz="1600" dirty="0"/>
              <a:t>Les obligations réelles environnementales peuvent être utilisées à des fins de compensation. </a:t>
            </a:r>
          </a:p>
          <a:p>
            <a:r>
              <a:rPr lang="fr-FR" sz="1600" dirty="0"/>
              <a:t>La durée des obligations, les engagements réciproques et les possibilités de révision et de résiliation doivent figurer dans le contrat. </a:t>
            </a:r>
          </a:p>
          <a:p>
            <a:r>
              <a:rPr lang="fr-FR" sz="1600" dirty="0"/>
              <a:t>Etabli en la forme authentique, le contrat faisant naître l'obligation réelle n'est pas passible de droits d'enregistrement et ne donne pas lieu à la perception de la taxe de publicité foncière prévus, respectivement, aux articles </a:t>
            </a:r>
            <a:r>
              <a:rPr lang="fr-FR" sz="1600" u="sng" dirty="0">
                <a:hlinkClick r:id="rId2" tooltip="Code général des impôts, CGI. - art. 662 (V)"/>
              </a:rPr>
              <a:t>662 et 663</a:t>
            </a:r>
            <a:r>
              <a:rPr lang="fr-FR" sz="1600" dirty="0"/>
              <a:t> du code général des impôts. </a:t>
            </a:r>
          </a:p>
          <a:p>
            <a:r>
              <a:rPr lang="fr-FR" sz="1600" b="1" dirty="0"/>
              <a:t>Le propriétaire qui a consenti un bail rural sur son fonds ne peut, à peine de nullité absolue, mettre en œuvre une obligation réelle environnementale qu'avec l'accord préalable du preneur </a:t>
            </a:r>
            <a:r>
              <a:rPr lang="fr-FR" sz="1600" dirty="0"/>
              <a:t>et sous réserve des droits des tiers</a:t>
            </a:r>
            <a:r>
              <a:rPr lang="fr-FR" sz="1600" dirty="0" smtClean="0"/>
              <a:t>. (…) »</a:t>
            </a:r>
            <a:endParaRPr lang="fr-BE" sz="1600" dirty="0">
              <a:solidFill>
                <a:schemeClr val="tx1">
                  <a:lumMod val="65000"/>
                  <a:lumOff val="35000"/>
                </a:schemeClr>
              </a:solidFill>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2884" y="5642454"/>
            <a:ext cx="1620727" cy="1215545"/>
          </a:xfrm>
          <a:prstGeom prst="rect">
            <a:avLst/>
          </a:prstGeom>
        </p:spPr>
      </p:pic>
    </p:spTree>
    <p:extLst>
      <p:ext uri="{BB962C8B-B14F-4D97-AF65-F5344CB8AC3E}">
        <p14:creationId xmlns:p14="http://schemas.microsoft.com/office/powerpoint/2010/main" val="41346620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II. Approches volontaires</a:t>
            </a:r>
            <a:endParaRPr lang="fr-BE" dirty="0"/>
          </a:p>
        </p:txBody>
      </p:sp>
      <p:sp>
        <p:nvSpPr>
          <p:cNvPr id="3" name="Espace réservé du texte 2"/>
          <p:cNvSpPr>
            <a:spLocks noGrp="1"/>
          </p:cNvSpPr>
          <p:nvPr>
            <p:ph type="body" idx="1"/>
          </p:nvPr>
        </p:nvSpPr>
        <p:spPr>
          <a:xfrm>
            <a:off x="307496" y="1031737"/>
            <a:ext cx="11595887" cy="3832815"/>
          </a:xfrm>
        </p:spPr>
        <p:txBody>
          <a:bodyPr/>
          <a:lstStyle/>
          <a:p>
            <a:pPr lvl="1" indent="-342900">
              <a:lnSpc>
                <a:spcPct val="80000"/>
              </a:lnSpc>
              <a:buFontTx/>
              <a:buChar char="-"/>
              <a:defRPr/>
            </a:pPr>
            <a:r>
              <a:rPr lang="fr-BE" sz="2400" b="1" dirty="0" smtClean="0">
                <a:solidFill>
                  <a:schemeClr val="tx1">
                    <a:lumMod val="65000"/>
                    <a:lumOff val="35000"/>
                  </a:schemeClr>
                </a:solidFill>
              </a:rPr>
              <a:t>Caractères</a:t>
            </a:r>
            <a:r>
              <a:rPr lang="fr-BE" sz="2400" dirty="0" smtClean="0">
                <a:solidFill>
                  <a:schemeClr val="tx1">
                    <a:lumMod val="65000"/>
                    <a:lumOff val="35000"/>
                  </a:schemeClr>
                </a:solidFill>
              </a:rPr>
              <a:t>:</a:t>
            </a:r>
          </a:p>
          <a:p>
            <a:pPr lvl="1" indent="-342900">
              <a:lnSpc>
                <a:spcPct val="80000"/>
              </a:lnSpc>
              <a:buFontTx/>
              <a:buChar char="-"/>
              <a:defRPr/>
            </a:pPr>
            <a:endParaRPr lang="fr-BE" sz="2400" u="sng"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FR" b="1" dirty="0" smtClean="0">
                <a:solidFill>
                  <a:schemeClr val="tx1">
                    <a:lumMod val="65000"/>
                    <a:lumOff val="35000"/>
                  </a:schemeClr>
                </a:solidFill>
                <a:latin typeface="Arial" panose="020B0604020202020204" pitchFamily="34" charset="0"/>
                <a:cs typeface="Arial" panose="020B0604020202020204" pitchFamily="34" charset="0"/>
              </a:rPr>
              <a:t>obligation </a:t>
            </a:r>
            <a:r>
              <a:rPr lang="fr-FR" b="1" dirty="0">
                <a:solidFill>
                  <a:schemeClr val="tx1">
                    <a:lumMod val="65000"/>
                    <a:lumOff val="35000"/>
                  </a:schemeClr>
                </a:solidFill>
                <a:latin typeface="Arial" panose="020B0604020202020204" pitchFamily="34" charset="0"/>
                <a:cs typeface="Arial" panose="020B0604020202020204" pitchFamily="34" charset="0"/>
              </a:rPr>
              <a:t>de faire ou de ne pas faire </a:t>
            </a:r>
            <a:r>
              <a:rPr lang="fr-FR" dirty="0" smtClean="0">
                <a:solidFill>
                  <a:schemeClr val="tx1">
                    <a:lumMod val="65000"/>
                    <a:lumOff val="35000"/>
                  </a:schemeClr>
                </a:solidFill>
                <a:latin typeface="Arial" panose="020B0604020202020204" pitchFamily="34" charset="0"/>
                <a:cs typeface="Arial" panose="020B0604020202020204" pitchFamily="34" charset="0"/>
              </a:rPr>
              <a:t>à vocation de protection </a:t>
            </a:r>
            <a:r>
              <a:rPr lang="fr-FR" dirty="0">
                <a:solidFill>
                  <a:schemeClr val="tx1">
                    <a:lumMod val="65000"/>
                    <a:lumOff val="35000"/>
                  </a:schemeClr>
                </a:solidFill>
                <a:latin typeface="Arial" panose="020B0604020202020204" pitchFamily="34" charset="0"/>
                <a:cs typeface="Arial" panose="020B0604020202020204" pitchFamily="34" charset="0"/>
              </a:rPr>
              <a:t>de l'environnement et, plus spécialement, de la </a:t>
            </a:r>
            <a:r>
              <a:rPr lang="fr-FR" dirty="0" smtClean="0">
                <a:solidFill>
                  <a:schemeClr val="tx1">
                    <a:lumMod val="65000"/>
                    <a:lumOff val="35000"/>
                  </a:schemeClr>
                </a:solidFill>
                <a:latin typeface="Arial" panose="020B0604020202020204" pitchFamily="34" charset="0"/>
                <a:cs typeface="Arial" panose="020B0604020202020204" pitchFamily="34" charset="0"/>
              </a:rPr>
              <a:t>biodiversité; </a:t>
            </a:r>
          </a:p>
          <a:p>
            <a:pPr lvl="1" indent="-342900">
              <a:lnSpc>
                <a:spcPct val="80000"/>
              </a:lnSpc>
              <a:buFontTx/>
              <a:buChar char="-"/>
              <a:defRPr/>
            </a:pPr>
            <a:endParaRPr lang="fr-FR"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FR" b="1" dirty="0" smtClean="0">
                <a:solidFill>
                  <a:schemeClr val="tx1">
                    <a:lumMod val="65000"/>
                    <a:lumOff val="35000"/>
                  </a:schemeClr>
                </a:solidFill>
                <a:latin typeface="Arial" panose="020B0604020202020204" pitchFamily="34" charset="0"/>
                <a:cs typeface="Arial" panose="020B0604020202020204" pitchFamily="34" charset="0"/>
              </a:rPr>
              <a:t>obligation </a:t>
            </a:r>
            <a:r>
              <a:rPr lang="fr-FR" b="1" dirty="0">
                <a:solidFill>
                  <a:schemeClr val="tx1">
                    <a:lumMod val="65000"/>
                    <a:lumOff val="35000"/>
                  </a:schemeClr>
                </a:solidFill>
                <a:latin typeface="Arial" panose="020B0604020202020204" pitchFamily="34" charset="0"/>
                <a:cs typeface="Arial" panose="020B0604020202020204" pitchFamily="34" charset="0"/>
              </a:rPr>
              <a:t>contractuelle </a:t>
            </a:r>
            <a:r>
              <a:rPr lang="fr-FR" dirty="0" smtClean="0">
                <a:solidFill>
                  <a:schemeClr val="tx1">
                    <a:lumMod val="65000"/>
                    <a:lumOff val="35000"/>
                  </a:schemeClr>
                </a:solidFill>
                <a:latin typeface="Arial" panose="020B0604020202020204" pitchFamily="34" charset="0"/>
                <a:cs typeface="Arial" panose="020B0604020202020204" pitchFamily="34" charset="0"/>
              </a:rPr>
              <a:t>insérée </a:t>
            </a:r>
            <a:r>
              <a:rPr lang="fr-FR" dirty="0">
                <a:solidFill>
                  <a:schemeClr val="tx1">
                    <a:lumMod val="65000"/>
                    <a:lumOff val="35000"/>
                  </a:schemeClr>
                </a:solidFill>
                <a:latin typeface="Arial" panose="020B0604020202020204" pitchFamily="34" charset="0"/>
                <a:cs typeface="Arial" panose="020B0604020202020204" pitchFamily="34" charset="0"/>
              </a:rPr>
              <a:t>et définie dans un contrat de droit </a:t>
            </a:r>
            <a:r>
              <a:rPr lang="fr-FR" dirty="0" smtClean="0">
                <a:solidFill>
                  <a:schemeClr val="tx1">
                    <a:lumMod val="65000"/>
                    <a:lumOff val="35000"/>
                  </a:schemeClr>
                </a:solidFill>
                <a:latin typeface="Arial" panose="020B0604020202020204" pitchFamily="34" charset="0"/>
                <a:cs typeface="Arial" panose="020B0604020202020204" pitchFamily="34" charset="0"/>
              </a:rPr>
              <a:t>privé, qui ne peut être conclu qu’avec des collectivités publiques ou établissements publics (conservatoire,...) ou associations environnementales</a:t>
            </a:r>
            <a:endParaRPr lang="fr-FR"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FR"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FR" b="1" dirty="0" smtClean="0">
                <a:solidFill>
                  <a:schemeClr val="tx1">
                    <a:lumMod val="65000"/>
                    <a:lumOff val="35000"/>
                  </a:schemeClr>
                </a:solidFill>
                <a:latin typeface="Arial" panose="020B0604020202020204" pitchFamily="34" charset="0"/>
                <a:cs typeface="Arial" panose="020B0604020202020204" pitchFamily="34" charset="0"/>
              </a:rPr>
              <a:t>obligation </a:t>
            </a:r>
            <a:r>
              <a:rPr lang="fr-FR" b="1" dirty="0">
                <a:solidFill>
                  <a:schemeClr val="tx1">
                    <a:lumMod val="65000"/>
                    <a:lumOff val="35000"/>
                  </a:schemeClr>
                </a:solidFill>
                <a:latin typeface="Arial" panose="020B0604020202020204" pitchFamily="34" charset="0"/>
                <a:cs typeface="Arial" panose="020B0604020202020204" pitchFamily="34" charset="0"/>
              </a:rPr>
              <a:t>réelle </a:t>
            </a:r>
            <a:r>
              <a:rPr lang="fr-FR" dirty="0" err="1" smtClean="0">
                <a:solidFill>
                  <a:schemeClr val="tx1">
                    <a:lumMod val="65000"/>
                    <a:lumOff val="35000"/>
                  </a:schemeClr>
                </a:solidFill>
                <a:latin typeface="Arial" panose="020B0604020202020204" pitchFamily="34" charset="0"/>
                <a:cs typeface="Arial" panose="020B0604020202020204" pitchFamily="34" charset="0"/>
              </a:rPr>
              <a:t>càd</a:t>
            </a:r>
            <a:r>
              <a:rPr lang="fr-FR" dirty="0" smtClean="0">
                <a:solidFill>
                  <a:schemeClr val="tx1">
                    <a:lumMod val="65000"/>
                    <a:lumOff val="35000"/>
                  </a:schemeClr>
                </a:solidFill>
                <a:latin typeface="Arial" panose="020B0604020202020204" pitchFamily="34" charset="0"/>
                <a:cs typeface="Arial" panose="020B0604020202020204" pitchFamily="34" charset="0"/>
              </a:rPr>
              <a:t> attachée au bien immobilier (obligation ‘</a:t>
            </a:r>
            <a:r>
              <a:rPr lang="fr-FR" dirty="0" err="1" smtClean="0">
                <a:solidFill>
                  <a:schemeClr val="tx1">
                    <a:lumMod val="65000"/>
                    <a:lumOff val="35000"/>
                  </a:schemeClr>
                </a:solidFill>
                <a:latin typeface="Arial" panose="020B0604020202020204" pitchFamily="34" charset="0"/>
                <a:cs typeface="Arial" panose="020B0604020202020204" pitchFamily="34" charset="0"/>
              </a:rPr>
              <a:t>propter</a:t>
            </a:r>
            <a:r>
              <a:rPr lang="fr-FR" dirty="0" smtClean="0">
                <a:solidFill>
                  <a:schemeClr val="tx1">
                    <a:lumMod val="65000"/>
                    <a:lumOff val="35000"/>
                  </a:schemeClr>
                </a:solidFill>
                <a:latin typeface="Arial" panose="020B0604020202020204" pitchFamily="34" charset="0"/>
                <a:cs typeface="Arial" panose="020B0604020202020204" pitchFamily="34" charset="0"/>
              </a:rPr>
              <a:t> rem’) et </a:t>
            </a:r>
            <a:r>
              <a:rPr lang="fr-FR" dirty="0">
                <a:solidFill>
                  <a:schemeClr val="tx1">
                    <a:lumMod val="65000"/>
                    <a:lumOff val="35000"/>
                  </a:schemeClr>
                </a:solidFill>
                <a:latin typeface="Arial" panose="020B0604020202020204" pitchFamily="34" charset="0"/>
                <a:cs typeface="Arial" panose="020B0604020202020204" pitchFamily="34" charset="0"/>
              </a:rPr>
              <a:t>non </a:t>
            </a:r>
            <a:r>
              <a:rPr lang="fr-FR" dirty="0" smtClean="0">
                <a:solidFill>
                  <a:schemeClr val="tx1">
                    <a:lumMod val="65000"/>
                    <a:lumOff val="35000"/>
                  </a:schemeClr>
                </a:solidFill>
                <a:latin typeface="Arial" panose="020B0604020202020204" pitchFamily="34" charset="0"/>
                <a:cs typeface="Arial" panose="020B0604020202020204" pitchFamily="34" charset="0"/>
              </a:rPr>
              <a:t>à la personne du propriétaire débiteur de </a:t>
            </a:r>
            <a:r>
              <a:rPr lang="fr-FR" dirty="0">
                <a:solidFill>
                  <a:schemeClr val="tx1">
                    <a:lumMod val="65000"/>
                    <a:lumOff val="35000"/>
                  </a:schemeClr>
                </a:solidFill>
                <a:latin typeface="Arial" panose="020B0604020202020204" pitchFamily="34" charset="0"/>
                <a:cs typeface="Arial" panose="020B0604020202020204" pitchFamily="34" charset="0"/>
              </a:rPr>
              <a:t>l'obligation </a:t>
            </a:r>
            <a:r>
              <a:rPr lang="fr-FR"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r>
              <a:rPr lang="fr-FR" dirty="0" smtClean="0">
                <a:solidFill>
                  <a:schemeClr val="tx1">
                    <a:lumMod val="65000"/>
                    <a:lumOff val="35000"/>
                  </a:schemeClr>
                </a:solidFill>
                <a:latin typeface="Arial" panose="020B0604020202020204" pitchFamily="34" charset="0"/>
                <a:cs typeface="Arial" panose="020B0604020202020204" pitchFamily="34" charset="0"/>
              </a:rPr>
              <a:t>l’ORE reste </a:t>
            </a:r>
            <a:r>
              <a:rPr lang="fr-FR" dirty="0">
                <a:solidFill>
                  <a:schemeClr val="tx1">
                    <a:lumMod val="65000"/>
                    <a:lumOff val="35000"/>
                  </a:schemeClr>
                </a:solidFill>
                <a:latin typeface="Arial" panose="020B0604020202020204" pitchFamily="34" charset="0"/>
                <a:cs typeface="Arial" panose="020B0604020202020204" pitchFamily="34" charset="0"/>
              </a:rPr>
              <a:t>attachée au </a:t>
            </a:r>
            <a:r>
              <a:rPr lang="fr-FR" dirty="0" smtClean="0">
                <a:solidFill>
                  <a:schemeClr val="tx1">
                    <a:lumMod val="65000"/>
                    <a:lumOff val="35000"/>
                  </a:schemeClr>
                </a:solidFill>
                <a:latin typeface="Arial" panose="020B0604020202020204" pitchFamily="34" charset="0"/>
                <a:cs typeface="Arial" panose="020B0604020202020204" pitchFamily="34" charset="0"/>
              </a:rPr>
              <a:t>bien et passe dans les mains de l’acquéreur pour la durée prévue</a:t>
            </a:r>
            <a:r>
              <a:rPr lang="fr-FR" dirty="0">
                <a:solidFill>
                  <a:schemeClr val="tx1">
                    <a:lumMod val="65000"/>
                    <a:lumOff val="35000"/>
                  </a:schemeClr>
                </a:solidFill>
                <a:latin typeface="Arial" panose="020B0604020202020204" pitchFamily="34" charset="0"/>
                <a:cs typeface="Arial" panose="020B0604020202020204" pitchFamily="34" charset="0"/>
              </a:rPr>
              <a:t> </a:t>
            </a:r>
          </a:p>
          <a:p>
            <a:pPr lvl="1" indent="-342900">
              <a:lnSpc>
                <a:spcPct val="80000"/>
              </a:lnSpc>
              <a:buFontTx/>
              <a:buChar char="-"/>
              <a:defRPr/>
            </a:pPr>
            <a:endParaRPr lang="fr-BE" sz="2400" dirty="0" smtClean="0">
              <a:solidFill>
                <a:schemeClr val="tx1"/>
              </a:solidFill>
            </a:endParaRPr>
          </a:p>
          <a:p>
            <a:pPr lvl="1" indent="-342900">
              <a:lnSpc>
                <a:spcPct val="80000"/>
              </a:lnSpc>
              <a:buFontTx/>
              <a:buChar char="-"/>
              <a:defRPr/>
            </a:pPr>
            <a:endParaRPr lang="fr-BE" sz="2400" dirty="0" smtClean="0">
              <a:solidFill>
                <a:schemeClr val="tx1"/>
              </a:solidFill>
            </a:endParaRPr>
          </a:p>
          <a:p>
            <a:pPr lvl="1" indent="-342900">
              <a:lnSpc>
                <a:spcPct val="80000"/>
              </a:lnSpc>
              <a:buFontTx/>
              <a:buChar char="-"/>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2884" y="5642454"/>
            <a:ext cx="1620727" cy="1215545"/>
          </a:xfrm>
          <a:prstGeom prst="rect">
            <a:avLst/>
          </a:prstGeom>
        </p:spPr>
      </p:pic>
    </p:spTree>
    <p:extLst>
      <p:ext uri="{BB962C8B-B14F-4D97-AF65-F5344CB8AC3E}">
        <p14:creationId xmlns:p14="http://schemas.microsoft.com/office/powerpoint/2010/main" val="5058209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Image 2"/>
          <p:cNvPicPr>
            <a:picLocks noChangeAspect="1"/>
          </p:cNvPicPr>
          <p:nvPr/>
        </p:nvPicPr>
        <p:blipFill rotWithShape="1">
          <a:blip r:embed="rId2"/>
          <a:srcRect l="14966" t="17733" r="32234" b="11511"/>
          <a:stretch/>
        </p:blipFill>
        <p:spPr>
          <a:xfrm>
            <a:off x="2724912" y="822959"/>
            <a:ext cx="6766560" cy="5100551"/>
          </a:xfrm>
          <a:prstGeom prst="rect">
            <a:avLst/>
          </a:prstGeom>
        </p:spPr>
      </p:pic>
    </p:spTree>
    <p:extLst>
      <p:ext uri="{BB962C8B-B14F-4D97-AF65-F5344CB8AC3E}">
        <p14:creationId xmlns:p14="http://schemas.microsoft.com/office/powerpoint/2010/main" val="275907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Image 1"/>
          <p:cNvPicPr>
            <a:picLocks noChangeAspect="1"/>
          </p:cNvPicPr>
          <p:nvPr/>
        </p:nvPicPr>
        <p:blipFill>
          <a:blip r:embed="rId2">
            <a:extLst>
              <a:ext uri="{28A0092B-C50C-407E-A947-70E740481C1C}">
                <a14:useLocalDpi xmlns:a14="http://schemas.microsoft.com/office/drawing/2010/main" val="0"/>
              </a:ext>
            </a:extLst>
          </a:blip>
          <a:srcRect l="28345" t="22701" r="20076" b="13602"/>
          <a:stretch>
            <a:fillRect/>
          </a:stretch>
        </p:blipFill>
        <p:spPr bwMode="auto">
          <a:xfrm>
            <a:off x="1442750" y="213303"/>
            <a:ext cx="48196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2"/>
          <p:cNvPicPr>
            <a:picLocks noChangeAspect="1"/>
          </p:cNvPicPr>
          <p:nvPr/>
        </p:nvPicPr>
        <p:blipFill>
          <a:blip r:embed="rId3">
            <a:extLst>
              <a:ext uri="{28A0092B-C50C-407E-A947-70E740481C1C}">
                <a14:useLocalDpi xmlns:a14="http://schemas.microsoft.com/office/drawing/2010/main" val="0"/>
              </a:ext>
            </a:extLst>
          </a:blip>
          <a:srcRect l="29131" t="22699" r="18893" b="15701"/>
          <a:stretch>
            <a:fillRect/>
          </a:stretch>
        </p:blipFill>
        <p:spPr bwMode="auto">
          <a:xfrm>
            <a:off x="5289262" y="3237491"/>
            <a:ext cx="51847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texte 1"/>
          <p:cNvSpPr txBox="1">
            <a:spLocks/>
          </p:cNvSpPr>
          <p:nvPr/>
        </p:nvSpPr>
        <p:spPr>
          <a:xfrm>
            <a:off x="536154" y="4600359"/>
            <a:ext cx="5659705" cy="365125"/>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BE" dirty="0" smtClean="0">
                <a:solidFill>
                  <a:schemeClr val="tx1">
                    <a:lumMod val="65000"/>
                    <a:lumOff val="35000"/>
                  </a:schemeClr>
                </a:solidFill>
              </a:rPr>
              <a:t>(Source: DEMNA, 2019– Rapport article 17 </a:t>
            </a:r>
            <a:r>
              <a:rPr lang="fr-BE" dirty="0" err="1" smtClean="0">
                <a:solidFill>
                  <a:schemeClr val="tx1">
                    <a:lumMod val="65000"/>
                    <a:lumOff val="35000"/>
                  </a:schemeClr>
                </a:solidFill>
              </a:rPr>
              <a:t>Dir</a:t>
            </a:r>
            <a:r>
              <a:rPr lang="fr-BE" dirty="0" smtClean="0">
                <a:solidFill>
                  <a:schemeClr val="tx1">
                    <a:lumMod val="65000"/>
                    <a:lumOff val="35000"/>
                  </a:schemeClr>
                </a:solidFill>
              </a:rPr>
              <a:t>. Habitats RW)</a:t>
            </a:r>
            <a:r>
              <a:rPr lang="fr-BE" dirty="0" smtClean="0"/>
              <a:t>)</a:t>
            </a:r>
            <a:endParaRPr lang="fr-BE" dirty="0"/>
          </a:p>
        </p:txBody>
      </p:sp>
    </p:spTree>
    <p:extLst>
      <p:ext uri="{BB962C8B-B14F-4D97-AF65-F5344CB8AC3E}">
        <p14:creationId xmlns:p14="http://schemas.microsoft.com/office/powerpoint/2010/main" val="1767160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Conclusion</a:t>
            </a:r>
            <a:endParaRPr lang="fr-BE" dirty="0"/>
          </a:p>
        </p:txBody>
      </p:sp>
      <p:sp>
        <p:nvSpPr>
          <p:cNvPr id="3" name="Espace réservé du texte 2"/>
          <p:cNvSpPr>
            <a:spLocks noGrp="1"/>
          </p:cNvSpPr>
          <p:nvPr>
            <p:ph type="body" idx="1"/>
          </p:nvPr>
        </p:nvSpPr>
        <p:spPr>
          <a:xfrm>
            <a:off x="307496" y="922408"/>
            <a:ext cx="11595887" cy="3832815"/>
          </a:xfrm>
        </p:spPr>
        <p:txBody>
          <a:bodyPr/>
          <a:lstStyle/>
          <a:p>
            <a:pPr lvl="1" indent="-342900">
              <a:lnSpc>
                <a:spcPct val="80000"/>
              </a:lnSpc>
              <a:buFontTx/>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La biodiversité urbaine et ses services deviennent un objectif majeur des planifications urbaines </a:t>
            </a:r>
          </a:p>
          <a:p>
            <a:pPr lvl="1" indent="-342900">
              <a:lnSpc>
                <a:spcPct val="80000"/>
              </a:lnSpc>
              <a:buFontTx/>
              <a:buChar char="-"/>
              <a:defRPr/>
            </a:pPr>
            <a:endParaRPr lang="fr-BE" sz="2400" b="1"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Leur préservation et leur restauration nécessite une approche socio-écosystémique et participative</a:t>
            </a:r>
          </a:p>
          <a:p>
            <a:pPr lvl="1" indent="-342900">
              <a:lnSpc>
                <a:spcPct val="80000"/>
              </a:lnSpc>
              <a:buFontTx/>
              <a:buChar char="-"/>
              <a:defRPr/>
            </a:pPr>
            <a:endParaRPr lang="fr-BE" sz="2400" b="1"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Le CBS est un outil réglementaire parmi d’autres qui lui sont complémentaires; ils doivent être combinés dans une stratégie globale</a:t>
            </a:r>
          </a:p>
          <a:p>
            <a:pPr lvl="1" indent="-342900">
              <a:lnSpc>
                <a:spcPct val="80000"/>
              </a:lnSpc>
              <a:buFontTx/>
              <a:buChar char="-"/>
              <a:defRPr/>
            </a:pPr>
            <a:endParaRPr lang="fr-BE" sz="2400" b="1"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Parmi les instruments réglementaires, le « test biodiversité » et la compensation écologique occupent une place importante, eu égard à sa fonction préventive forte dans une logique ‘</a:t>
            </a:r>
            <a:r>
              <a:rPr lang="fr-BE" sz="2400" b="1" dirty="0" err="1" smtClean="0">
                <a:solidFill>
                  <a:schemeClr val="tx1">
                    <a:lumMod val="65000"/>
                    <a:lumOff val="35000"/>
                  </a:schemeClr>
                </a:solidFill>
                <a:latin typeface="Arial" panose="020B0604020202020204" pitchFamily="34" charset="0"/>
                <a:cs typeface="Arial" panose="020B0604020202020204" pitchFamily="34" charset="0"/>
              </a:rPr>
              <a:t>biodiversity</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 first’</a:t>
            </a:r>
          </a:p>
          <a:p>
            <a:pPr lvl="1" indent="-342900">
              <a:lnSpc>
                <a:spcPct val="80000"/>
              </a:lnSpc>
              <a:buFontTx/>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  </a:t>
            </a:r>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028040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Conclusion</a:t>
            </a:r>
            <a:endParaRPr lang="fr-BE" dirty="0"/>
          </a:p>
        </p:txBody>
      </p:sp>
      <p:sp>
        <p:nvSpPr>
          <p:cNvPr id="3" name="Espace réservé du texte 2"/>
          <p:cNvSpPr>
            <a:spLocks noGrp="1"/>
          </p:cNvSpPr>
          <p:nvPr>
            <p:ph type="body" idx="1"/>
          </p:nvPr>
        </p:nvSpPr>
        <p:spPr>
          <a:xfrm>
            <a:off x="307496" y="922408"/>
            <a:ext cx="11595887" cy="3832815"/>
          </a:xfrm>
        </p:spPr>
        <p:txBody>
          <a:bodyPr/>
          <a:lstStyle/>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a:solidFill>
                  <a:schemeClr val="tx1">
                    <a:lumMod val="65000"/>
                    <a:lumOff val="35000"/>
                  </a:schemeClr>
                </a:solidFill>
                <a:latin typeface="Arial" panose="020B0604020202020204" pitchFamily="34" charset="0"/>
                <a:cs typeface="Arial" panose="020B0604020202020204" pitchFamily="34" charset="0"/>
              </a:rPr>
              <a:t>Les outils normatifs de conception urbanistique </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locale et les conditions et charges d’urbanisme </a:t>
            </a:r>
            <a:r>
              <a:rPr lang="fr-BE" sz="2400" b="1" dirty="0">
                <a:solidFill>
                  <a:schemeClr val="tx1">
                    <a:lumMod val="65000"/>
                    <a:lumOff val="35000"/>
                  </a:schemeClr>
                </a:solidFill>
                <a:latin typeface="Arial" panose="020B0604020202020204" pitchFamily="34" charset="0"/>
                <a:cs typeface="Arial" panose="020B0604020202020204" pitchFamily="34" charset="0"/>
              </a:rPr>
              <a:t>offrent un potentiel d’intégration d’options de design </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écologique mais nécessiteraient </a:t>
            </a:r>
            <a:r>
              <a:rPr lang="fr-BE" sz="2400" b="1" smtClean="0">
                <a:solidFill>
                  <a:schemeClr val="tx1">
                    <a:lumMod val="65000"/>
                    <a:lumOff val="35000"/>
                  </a:schemeClr>
                </a:solidFill>
                <a:latin typeface="Arial" panose="020B0604020202020204" pitchFamily="34" charset="0"/>
                <a:cs typeface="Arial" panose="020B0604020202020204" pitchFamily="34" charset="0"/>
              </a:rPr>
              <a:t>d’être encadrés </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pour plus d’effets</a:t>
            </a:r>
            <a:endParaRPr lang="fr-BE" sz="2400" b="1"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D</a:t>
            </a:r>
            <a:r>
              <a:rPr lang="fr-BE" sz="2400" b="1" dirty="0" smtClean="0">
                <a:solidFill>
                  <a:schemeClr val="tx1">
                    <a:lumMod val="65000"/>
                    <a:lumOff val="35000"/>
                  </a:schemeClr>
                </a:solidFill>
                <a:latin typeface="Arial" panose="020B0604020202020204" pitchFamily="34" charset="0"/>
                <a:cs typeface="Arial" panose="020B0604020202020204" pitchFamily="34" charset="0"/>
              </a:rPr>
              <a:t>es outils volontaires novateurs comme les projets de nature temporaire et les servitudes environnementales mériteraient de faire l’objet d’un cadre législatif ad hoc, même si le cadre actuel permet déjà, dans une certaine mesure, leur appropriation par les acteurs</a:t>
            </a:r>
          </a:p>
          <a:p>
            <a:pPr lvl="1" indent="-342900">
              <a:lnSpc>
                <a:spcPct val="80000"/>
              </a:lnSpc>
              <a:buFontTx/>
              <a:buChar char="-"/>
              <a:defRPr/>
            </a:pPr>
            <a:endParaRPr lang="fr-BE" sz="2400" b="1"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Reste que le moteur principal de la prise en compte de la biodiversité en urbanisme reste la mobilisation sociétale à large échelle, via la sensibilisation et l’éducation – beaucoup d’effets pour un investissement mineur, en regard des coûts de la dégradation de la biodiversité ! </a:t>
            </a:r>
            <a:endParaRPr lang="fr-BE" sz="2400" b="1"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  </a:t>
            </a:r>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3836125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B5A97"/>
        </a:solidFill>
        <a:effectLst/>
      </p:bgPr>
    </p:bg>
    <p:spTree>
      <p:nvGrpSpPr>
        <p:cNvPr id="1" name=""/>
        <p:cNvGrpSpPr/>
        <p:nvPr/>
      </p:nvGrpSpPr>
      <p:grpSpPr>
        <a:xfrm>
          <a:off x="0" y="0"/>
          <a:ext cx="0" cy="0"/>
          <a:chOff x="0" y="0"/>
          <a:chExt cx="0" cy="0"/>
        </a:xfrm>
      </p:grpSpPr>
      <p:sp>
        <p:nvSpPr>
          <p:cNvPr id="3" name="Titre 2"/>
          <p:cNvSpPr>
            <a:spLocks noGrp="1"/>
          </p:cNvSpPr>
          <p:nvPr>
            <p:ph type="ctrTitle"/>
          </p:nvPr>
        </p:nvSpPr>
        <p:spPr>
          <a:xfrm>
            <a:off x="1524000" y="3106907"/>
            <a:ext cx="9144000" cy="712990"/>
          </a:xfrm>
        </p:spPr>
        <p:txBody>
          <a:bodyPr/>
          <a:lstStyle/>
          <a:p>
            <a:r>
              <a:rPr lang="en-US" dirty="0" smtClean="0"/>
              <a:t>Merci pour </a:t>
            </a:r>
            <a:r>
              <a:rPr lang="en-US" dirty="0" err="1" smtClean="0"/>
              <a:t>votre</a:t>
            </a:r>
            <a:r>
              <a:rPr lang="en-US" dirty="0" smtClean="0"/>
              <a:t> attention</a:t>
            </a:r>
            <a:endParaRPr lang="en-US" dirty="0"/>
          </a:p>
        </p:txBody>
      </p:sp>
    </p:spTree>
    <p:extLst>
      <p:ext uri="{BB962C8B-B14F-4D97-AF65-F5344CB8AC3E}">
        <p14:creationId xmlns:p14="http://schemas.microsoft.com/office/powerpoint/2010/main" val="3028374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Introduction – Intégrer la biodiversité dans les projets urbains au-delà du CBS, enjeux et défis</a:t>
            </a:r>
            <a:endParaRPr lang="fr-BE" dirty="0"/>
          </a:p>
        </p:txBody>
      </p:sp>
      <p:sp>
        <p:nvSpPr>
          <p:cNvPr id="3" name="Espace réservé du texte 2"/>
          <p:cNvSpPr>
            <a:spLocks noGrp="1"/>
          </p:cNvSpPr>
          <p:nvPr>
            <p:ph type="body" idx="1"/>
          </p:nvPr>
        </p:nvSpPr>
        <p:spPr/>
        <p:txBody>
          <a:bodyPr/>
          <a:lstStyle/>
          <a:p>
            <a:pPr marL="114300" lvl="1">
              <a:lnSpc>
                <a:spcPct val="80000"/>
              </a:lnSpc>
              <a:defRPr/>
            </a:pP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Réponses</a:t>
            </a:r>
          </a:p>
          <a:p>
            <a:pPr lvl="1" indent="-342900">
              <a:lnSpc>
                <a:spcPct val="80000"/>
              </a:lnSpc>
              <a:buFontTx/>
              <a:buChar char="-"/>
              <a:defRPr/>
            </a:pP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Stratégies :</a:t>
            </a:r>
          </a:p>
          <a:p>
            <a:pPr lvl="2" indent="-342900">
              <a:lnSpc>
                <a:spcPct val="80000"/>
              </a:lnSpc>
              <a:buFontTx/>
              <a:buChar char="-"/>
              <a:defRPr/>
            </a:pPr>
            <a:r>
              <a:rPr lang="fr-BE" altLang="fr-FR" sz="2200" dirty="0" smtClean="0">
                <a:solidFill>
                  <a:schemeClr val="tx1">
                    <a:lumMod val="65000"/>
                    <a:lumOff val="35000"/>
                  </a:schemeClr>
                </a:solidFill>
                <a:latin typeface="Arial" panose="020B0604020202020204" pitchFamily="34" charset="0"/>
                <a:cs typeface="Arial" panose="020B0604020202020204" pitchFamily="34" charset="0"/>
              </a:rPr>
              <a:t>réseau écologique (approche </a:t>
            </a:r>
            <a:r>
              <a:rPr lang="fr-BE" altLang="fr-FR" sz="2200" dirty="0" err="1" smtClean="0">
                <a:solidFill>
                  <a:schemeClr val="tx1">
                    <a:lumMod val="65000"/>
                    <a:lumOff val="35000"/>
                  </a:schemeClr>
                </a:solidFill>
                <a:latin typeface="Arial" panose="020B0604020202020204" pitchFamily="34" charset="0"/>
                <a:cs typeface="Arial" panose="020B0604020202020204" pitchFamily="34" charset="0"/>
              </a:rPr>
              <a:t>écocentrique</a:t>
            </a:r>
            <a:r>
              <a:rPr lang="fr-BE" altLang="fr-FR" sz="2200" dirty="0" smtClean="0">
                <a:solidFill>
                  <a:schemeClr val="tx1">
                    <a:lumMod val="65000"/>
                    <a:lumOff val="35000"/>
                  </a:schemeClr>
                </a:solidFill>
                <a:latin typeface="Arial" panose="020B0604020202020204" pitchFamily="34" charset="0"/>
                <a:cs typeface="Arial" panose="020B0604020202020204" pitchFamily="34" charset="0"/>
              </a:rPr>
              <a:t>, axée sur la biodiversité patrimoniale) (ex: VEN en Région flamande) </a:t>
            </a:r>
          </a:p>
          <a:p>
            <a:pPr lvl="2" indent="-342900">
              <a:lnSpc>
                <a:spcPct val="80000"/>
              </a:lnSpc>
              <a:buFontTx/>
              <a:buChar char="-"/>
              <a:defRPr/>
            </a:pPr>
            <a:r>
              <a:rPr lang="fr-BE" altLang="fr-FR" sz="2200" dirty="0" smtClean="0">
                <a:solidFill>
                  <a:schemeClr val="tx1">
                    <a:lumMod val="65000"/>
                    <a:lumOff val="35000"/>
                  </a:schemeClr>
                </a:solidFill>
                <a:latin typeface="Arial" panose="020B0604020202020204" pitchFamily="34" charset="0"/>
                <a:cs typeface="Arial" panose="020B0604020202020204" pitchFamily="34" charset="0"/>
              </a:rPr>
              <a:t>infrastructure verte (approche anthropocentrique, axée sur les SE) (ex: Green Belt)</a:t>
            </a:r>
          </a:p>
          <a:p>
            <a:pPr lvl="2" indent="-342900">
              <a:lnSpc>
                <a:spcPct val="80000"/>
              </a:lnSpc>
              <a:buFontTx/>
              <a:buChar char="-"/>
              <a:defRPr/>
            </a:pPr>
            <a:r>
              <a:rPr lang="fr-BE" altLang="fr-FR" sz="2200" dirty="0" smtClean="0">
                <a:solidFill>
                  <a:schemeClr val="tx1">
                    <a:lumMod val="65000"/>
                    <a:lumOff val="35000"/>
                  </a:schemeClr>
                </a:solidFill>
                <a:latin typeface="Arial" panose="020B0604020202020204" pitchFamily="34" charset="0"/>
                <a:cs typeface="Arial" panose="020B0604020202020204" pitchFamily="34" charset="0"/>
              </a:rPr>
              <a:t>Trame verte et bleue et continuités écologiques : synthèse des deux approches ? </a:t>
            </a:r>
            <a:endParaRPr lang="fr-BE" altLang="fr-FR" sz="22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Intégration dans les outils de planification urbaine et dans les projets d’urbanisation (schémas </a:t>
            </a:r>
            <a:r>
              <a:rPr lang="fr-BE" altLang="fr-FR" sz="2400" dirty="0" err="1" smtClean="0">
                <a:solidFill>
                  <a:schemeClr val="tx1">
                    <a:lumMod val="65000"/>
                    <a:lumOff val="35000"/>
                  </a:schemeClr>
                </a:solidFill>
                <a:latin typeface="Arial" panose="020B0604020202020204" pitchFamily="34" charset="0"/>
                <a:cs typeface="Arial" panose="020B0604020202020204" pitchFamily="34" charset="0"/>
              </a:rPr>
              <a:t>infralocaux</a:t>
            </a: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 permis) </a:t>
            </a: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deux échelles distinctes, en interaction</a:t>
            </a: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Approches ‘land </a:t>
            </a:r>
            <a:r>
              <a:rPr lang="fr-BE" altLang="fr-FR" sz="2400" dirty="0" err="1" smtClean="0">
                <a:solidFill>
                  <a:schemeClr val="tx1">
                    <a:lumMod val="65000"/>
                    <a:lumOff val="35000"/>
                  </a:schemeClr>
                </a:solidFill>
                <a:latin typeface="Arial" panose="020B0604020202020204" pitchFamily="34" charset="0"/>
                <a:cs typeface="Arial" panose="020B0604020202020204" pitchFamily="34" charset="0"/>
              </a:rPr>
              <a:t>sparing</a:t>
            </a:r>
            <a:r>
              <a:rPr lang="fr-BE" altLang="fr-FR" sz="2400" dirty="0" smtClean="0">
                <a:solidFill>
                  <a:schemeClr val="tx1">
                    <a:lumMod val="65000"/>
                    <a:lumOff val="35000"/>
                  </a:schemeClr>
                </a:solidFill>
                <a:latin typeface="Arial" panose="020B0604020202020204" pitchFamily="34" charset="0"/>
                <a:cs typeface="Arial" panose="020B0604020202020204" pitchFamily="34" charset="0"/>
              </a:rPr>
              <a:t>’ vs ‘land sharing’ en milieu urbain ?</a:t>
            </a: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altLang="fr-FR" sz="2400" dirty="0">
              <a:solidFill>
                <a:schemeClr val="tx1">
                  <a:lumMod val="65000"/>
                  <a:lumOff val="35000"/>
                </a:schemeClr>
              </a:solidFill>
              <a:latin typeface="Arial" panose="020B0604020202020204" pitchFamily="34" charset="0"/>
              <a:cs typeface="Arial" panose="020B0604020202020204" pitchFamily="34" charset="0"/>
            </a:endParaRPr>
          </a:p>
          <a:p>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192" y="4644188"/>
            <a:ext cx="1785807" cy="2213811"/>
          </a:xfrm>
          <a:prstGeom prst="rect">
            <a:avLst/>
          </a:prstGeom>
        </p:spPr>
      </p:pic>
    </p:spTree>
    <p:extLst>
      <p:ext uri="{BB962C8B-B14F-4D97-AF65-F5344CB8AC3E}">
        <p14:creationId xmlns:p14="http://schemas.microsoft.com/office/powerpoint/2010/main" val="727087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p:txBody>
          <a:bodyPr/>
          <a:lstStyle/>
          <a:p>
            <a:endParaRPr lang="fr-BE"/>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232" y="785813"/>
            <a:ext cx="6618587" cy="37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9" y="1564105"/>
            <a:ext cx="2773092" cy="1848728"/>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993" y="1350921"/>
            <a:ext cx="3089007" cy="2061912"/>
          </a:xfrm>
          <a:prstGeom prst="rect">
            <a:avLst/>
          </a:prstGeom>
        </p:spPr>
      </p:pic>
    </p:spTree>
    <p:extLst>
      <p:ext uri="{BB962C8B-B14F-4D97-AF65-F5344CB8AC3E}">
        <p14:creationId xmlns:p14="http://schemas.microsoft.com/office/powerpoint/2010/main" val="127267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Introduction – Intégrer la biodiversité dans les projets urbains au-delà du CBS, enjeux et défis</a:t>
            </a:r>
            <a:endParaRPr lang="fr-BE" dirty="0"/>
          </a:p>
        </p:txBody>
      </p:sp>
      <p:sp>
        <p:nvSpPr>
          <p:cNvPr id="3" name="Espace réservé du texte 2"/>
          <p:cNvSpPr>
            <a:spLocks noGrp="1"/>
          </p:cNvSpPr>
          <p:nvPr>
            <p:ph type="body" idx="1"/>
          </p:nvPr>
        </p:nvSpPr>
        <p:spPr>
          <a:xfrm>
            <a:off x="307496" y="1268549"/>
            <a:ext cx="11595887" cy="3832815"/>
          </a:xfrm>
        </p:spPr>
        <p:txBody>
          <a:bodyPr/>
          <a:lstStyle/>
          <a:p>
            <a:pPr marL="114300" lvl="1">
              <a:lnSpc>
                <a:spcPct val="80000"/>
              </a:lnSpc>
              <a:defRPr/>
            </a:pP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Défis… nombreux !</a:t>
            </a:r>
          </a:p>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Le poids du passé et l’inertie des logiques d’urbanisation</a:t>
            </a:r>
          </a:p>
          <a:p>
            <a:pPr lvl="1" indent="-342900">
              <a:lnSpc>
                <a:spcPct val="80000"/>
              </a:lnSpc>
              <a:buFontTx/>
              <a:buChar char="-"/>
              <a:defRPr/>
            </a:pPr>
            <a:r>
              <a:rPr lang="fr-BE" dirty="0">
                <a:solidFill>
                  <a:schemeClr val="tx1">
                    <a:lumMod val="65000"/>
                    <a:lumOff val="35000"/>
                  </a:schemeClr>
                </a:solidFill>
                <a:latin typeface="Arial" panose="020B0604020202020204" pitchFamily="34" charset="0"/>
                <a:cs typeface="Arial" panose="020B0604020202020204" pitchFamily="34" charset="0"/>
              </a:rPr>
              <a:t>La complexité des relations </a:t>
            </a:r>
            <a:r>
              <a:rPr lang="fr-BE" dirty="0" smtClean="0">
                <a:solidFill>
                  <a:schemeClr val="tx1">
                    <a:lumMod val="65000"/>
                    <a:lumOff val="35000"/>
                  </a:schemeClr>
                </a:solidFill>
                <a:latin typeface="Arial" panose="020B0604020202020204" pitchFamily="34" charset="0"/>
                <a:cs typeface="Arial" panose="020B0604020202020204" pitchFamily="34" charset="0"/>
              </a:rPr>
              <a:t>biodiversité-SE et la diversité des représentations de la nature urbaine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L’imbrication des échelles régionale, paysagère et locale</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La difficulté ou l’impossibilité de déplacer/recréer des écosystèmes complexes / anciens</a:t>
            </a:r>
            <a:endParaRPr lang="fr-BE" dirty="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La pression de la spéculation immobilière et l’impératif de densification </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Les limites de la science et la nécessité de gérer les incertitudes</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Le coût de l’action foncière</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L’aléa de la volonté politique et la mobilisation variable des acteurs</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La difficile prise en compte de la dynamique écologique au défi de la sécurité juridique</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Le cloisonnement des administrations et des disciplines</a:t>
            </a:r>
          </a:p>
          <a:p>
            <a:pPr lvl="1" indent="-342900">
              <a:lnSpc>
                <a:spcPct val="80000"/>
              </a:lnSpc>
              <a:buFontTx/>
              <a:buChar char="-"/>
              <a:defRPr/>
            </a:pPr>
            <a:r>
              <a:rPr lang="fr-BE" dirty="0" smtClean="0">
                <a:solidFill>
                  <a:schemeClr val="tx1">
                    <a:lumMod val="65000"/>
                    <a:lumOff val="35000"/>
                  </a:schemeClr>
                </a:solidFill>
                <a:latin typeface="Arial" panose="020B0604020202020204" pitchFamily="34" charset="0"/>
                <a:cs typeface="Arial" panose="020B0604020202020204" pitchFamily="34" charset="0"/>
              </a:rPr>
              <a:t>…</a:t>
            </a:r>
            <a:endParaRPr lang="fr-BE"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808154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1"/>
          </p:nvPr>
        </p:nvSpPr>
        <p:spPr>
          <a:xfrm>
            <a:off x="1678585" y="5187829"/>
            <a:ext cx="5659705" cy="365125"/>
          </a:xfrm>
        </p:spPr>
        <p:txBody>
          <a:bodyPr/>
          <a:lstStyle/>
          <a:p>
            <a:r>
              <a:rPr lang="fr-BE" dirty="0" smtClean="0">
                <a:solidFill>
                  <a:schemeClr val="tx1">
                    <a:lumMod val="65000"/>
                    <a:lumOff val="35000"/>
                  </a:schemeClr>
                </a:solidFill>
              </a:rPr>
              <a:t>(Source: </a:t>
            </a:r>
            <a:r>
              <a:rPr lang="fr-BE" dirty="0" err="1" smtClean="0">
                <a:solidFill>
                  <a:schemeClr val="tx1">
                    <a:lumMod val="65000"/>
                    <a:lumOff val="35000"/>
                  </a:schemeClr>
                </a:solidFill>
              </a:rPr>
              <a:t>Potschin</a:t>
            </a:r>
            <a:r>
              <a:rPr lang="fr-BE" dirty="0" smtClean="0">
                <a:solidFill>
                  <a:schemeClr val="tx1">
                    <a:lumMod val="65000"/>
                    <a:lumOff val="35000"/>
                  </a:schemeClr>
                </a:solidFill>
              </a:rPr>
              <a:t>-Young (</a:t>
            </a:r>
            <a:r>
              <a:rPr lang="fr-BE" dirty="0" err="1" smtClean="0">
                <a:solidFill>
                  <a:schemeClr val="tx1">
                    <a:lumMod val="65000"/>
                    <a:lumOff val="35000"/>
                  </a:schemeClr>
                </a:solidFill>
              </a:rPr>
              <a:t>dir</a:t>
            </a:r>
            <a:r>
              <a:rPr lang="fr-BE" dirty="0" smtClean="0">
                <a:solidFill>
                  <a:schemeClr val="tx1">
                    <a:lumMod val="65000"/>
                    <a:lumOff val="35000"/>
                  </a:schemeClr>
                </a:solidFill>
              </a:rPr>
              <a:t>), 2018 – www.esmeralda-project.eu)</a:t>
            </a:r>
            <a:r>
              <a:rPr lang="fr-BE" dirty="0" smtClean="0"/>
              <a:t>)</a:t>
            </a:r>
            <a:endParaRPr lang="fr-BE"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39" y="300182"/>
            <a:ext cx="6048375" cy="4724400"/>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2761" y="3090302"/>
            <a:ext cx="4207419" cy="2808452"/>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761" y="188342"/>
            <a:ext cx="4207419" cy="2811787"/>
          </a:xfrm>
          <a:prstGeom prst="rect">
            <a:avLst/>
          </a:prstGeom>
        </p:spPr>
      </p:pic>
    </p:spTree>
    <p:extLst>
      <p:ext uri="{BB962C8B-B14F-4D97-AF65-F5344CB8AC3E}">
        <p14:creationId xmlns:p14="http://schemas.microsoft.com/office/powerpoint/2010/main" val="288011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dirty="0" smtClean="0"/>
              <a:t>I. Approches réglementaires</a:t>
            </a:r>
            <a:endParaRPr lang="fr-BE" dirty="0"/>
          </a:p>
        </p:txBody>
      </p:sp>
      <p:sp>
        <p:nvSpPr>
          <p:cNvPr id="3" name="Espace réservé du texte 2"/>
          <p:cNvSpPr>
            <a:spLocks noGrp="1"/>
          </p:cNvSpPr>
          <p:nvPr>
            <p:ph type="body" idx="1"/>
          </p:nvPr>
        </p:nvSpPr>
        <p:spPr>
          <a:xfrm>
            <a:off x="307496" y="1116407"/>
            <a:ext cx="11595887" cy="3832815"/>
          </a:xfrm>
        </p:spPr>
        <p:txBody>
          <a:bodyPr/>
          <a:lstStyle/>
          <a:p>
            <a:pPr marL="114300" lvl="1">
              <a:lnSpc>
                <a:spcPct val="80000"/>
              </a:lnSpc>
              <a:defRPr/>
            </a:pPr>
            <a:r>
              <a:rPr lang="fr-BE" altLang="fr-FR" sz="2400" b="1" dirty="0" smtClean="0">
                <a:solidFill>
                  <a:schemeClr val="tx1">
                    <a:lumMod val="65000"/>
                    <a:lumOff val="35000"/>
                  </a:schemeClr>
                </a:solidFill>
                <a:latin typeface="Arial" panose="020B0604020202020204" pitchFamily="34" charset="0"/>
                <a:cs typeface="Arial" panose="020B0604020202020204" pitchFamily="34" charset="0"/>
              </a:rPr>
              <a:t>1.1. Le ‘test biodiversité’ et la compensation écologique</a:t>
            </a:r>
          </a:p>
          <a:p>
            <a:pPr marL="114300" lvl="1">
              <a:lnSpc>
                <a:spcPct val="80000"/>
              </a:lnSpc>
              <a:defRPr/>
            </a:pPr>
            <a:endParaRPr lang="fr-BE" altLang="fr-FR" sz="2400" dirty="0" smtClean="0">
              <a:solidFill>
                <a:schemeClr val="tx1">
                  <a:lumMod val="65000"/>
                  <a:lumOff val="35000"/>
                </a:schemeClr>
              </a:solidFill>
              <a:latin typeface="Arial" panose="020B0604020202020204" pitchFamily="34" charset="0"/>
              <a:cs typeface="Arial" panose="020B0604020202020204" pitchFamily="34" charset="0"/>
            </a:endParaRPr>
          </a:p>
          <a:p>
            <a:pPr lvl="1" indent="-342900">
              <a:lnSpc>
                <a:spcPct val="80000"/>
              </a:lnSpc>
              <a:buFontTx/>
              <a:buChar char="-"/>
              <a:defRPr/>
            </a:pPr>
            <a:r>
              <a:rPr lang="fr-BE" sz="2400" b="1" dirty="0" smtClean="0">
                <a:solidFill>
                  <a:schemeClr val="tx1">
                    <a:lumMod val="65000"/>
                    <a:lumOff val="35000"/>
                  </a:schemeClr>
                </a:solidFill>
                <a:latin typeface="Arial" panose="020B0604020202020204" pitchFamily="34" charset="0"/>
                <a:cs typeface="Arial" panose="020B0604020202020204" pitchFamily="34" charset="0"/>
              </a:rPr>
              <a:t>Notion:</a:t>
            </a:r>
            <a:r>
              <a:rPr lang="fr-BE" sz="2400" dirty="0" smtClean="0">
                <a:solidFill>
                  <a:schemeClr val="tx1">
                    <a:lumMod val="65000"/>
                    <a:lumOff val="35000"/>
                  </a:schemeClr>
                </a:solidFill>
                <a:latin typeface="Arial" panose="020B0604020202020204" pitchFamily="34" charset="0"/>
                <a:cs typeface="Arial" panose="020B0604020202020204" pitchFamily="34" charset="0"/>
              </a:rPr>
              <a:t> le ‘test biodiversité’ applicable aux projets, combinaison d’une procédure d’évaluation appropriée des incidences, d’objectifs de conservation du site, d’un standard de protection contraignant et d’une séquence ERC renforcée:</a:t>
            </a:r>
          </a:p>
          <a:p>
            <a:pPr lvl="1" indent="-342900">
              <a:lnSpc>
                <a:spcPct val="80000"/>
              </a:lnSpc>
              <a:buFontTx/>
              <a:buChar char="-"/>
              <a:defRPr/>
            </a:pPr>
            <a:endParaRPr lang="fr-BE" sz="24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Evaluation appropriée : en cas de risque d’effet significatif sur l’élément protégé ; axée sur les objectifs de conservation du site</a:t>
            </a:r>
          </a:p>
          <a:p>
            <a:pPr lvl="2" indent="-342900">
              <a:lnSpc>
                <a:spcPct val="80000"/>
              </a:lnSpc>
              <a:buFontTx/>
              <a:buChar char="-"/>
              <a:defRPr/>
            </a:pPr>
            <a:endParaRPr lang="fr-BE" sz="2000"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Objectifs de conservation: = valeurs naturelles et/ou fonctions écologiques à maintenir ou restaurer au sein de la </a:t>
            </a:r>
            <a:r>
              <a:rPr lang="fr-BE" sz="2000" dirty="0" err="1" smtClean="0">
                <a:solidFill>
                  <a:schemeClr val="tx1">
                    <a:lumMod val="65000"/>
                    <a:lumOff val="35000"/>
                  </a:schemeClr>
                </a:solidFill>
                <a:latin typeface="Arial" panose="020B0604020202020204" pitchFamily="34" charset="0"/>
                <a:cs typeface="Arial" panose="020B0604020202020204" pitchFamily="34" charset="0"/>
              </a:rPr>
              <a:t>TVBu</a:t>
            </a:r>
            <a:r>
              <a:rPr lang="fr-BE" sz="2000" dirty="0" smtClean="0">
                <a:solidFill>
                  <a:schemeClr val="tx1">
                    <a:lumMod val="65000"/>
                    <a:lumOff val="35000"/>
                  </a:schemeClr>
                </a:solidFill>
                <a:latin typeface="Arial" panose="020B0604020202020204" pitchFamily="34" charset="0"/>
                <a:cs typeface="Arial" panose="020B0604020202020204" pitchFamily="34" charset="0"/>
              </a:rPr>
              <a:t>  </a:t>
            </a:r>
            <a:r>
              <a:rPr lang="fr-BE" sz="2000" i="1" dirty="0" smtClean="0">
                <a:solidFill>
                  <a:schemeClr val="tx1">
                    <a:lumMod val="65000"/>
                    <a:lumOff val="35000"/>
                  </a:schemeClr>
                </a:solidFill>
                <a:latin typeface="Arial" panose="020B0604020202020204" pitchFamily="34" charset="0"/>
                <a:cs typeface="Arial" panose="020B0604020202020204" pitchFamily="34" charset="0"/>
              </a:rPr>
              <a:t>Ex: préserver une population viable de crapaud calamite ; préserver la fonction récréative de la forêt périurbaine</a:t>
            </a:r>
          </a:p>
          <a:p>
            <a:pPr lvl="1" indent="-342900">
              <a:lnSpc>
                <a:spcPct val="80000"/>
              </a:lnSpc>
              <a:buFontTx/>
              <a:buChar char="-"/>
              <a:defRPr/>
            </a:pPr>
            <a:endParaRPr lang="fr-BE" dirty="0">
              <a:solidFill>
                <a:schemeClr val="tx1">
                  <a:lumMod val="65000"/>
                  <a:lumOff val="35000"/>
                </a:schemeClr>
              </a:solidFill>
              <a:latin typeface="Arial" panose="020B0604020202020204" pitchFamily="34" charset="0"/>
              <a:cs typeface="Arial" panose="020B0604020202020204" pitchFamily="34" charset="0"/>
            </a:endParaRPr>
          </a:p>
          <a:p>
            <a:pPr lvl="2" indent="-342900">
              <a:lnSpc>
                <a:spcPct val="80000"/>
              </a:lnSpc>
              <a:buFontTx/>
              <a:buChar char="-"/>
              <a:defRPr/>
            </a:pPr>
            <a:r>
              <a:rPr lang="fr-BE" sz="2000" dirty="0" smtClean="0">
                <a:solidFill>
                  <a:schemeClr val="tx1">
                    <a:lumMod val="65000"/>
                    <a:lumOff val="35000"/>
                  </a:schemeClr>
                </a:solidFill>
                <a:latin typeface="Arial" panose="020B0604020202020204" pitchFamily="34" charset="0"/>
                <a:cs typeface="Arial" panose="020B0604020202020204" pitchFamily="34" charset="0"/>
              </a:rPr>
              <a:t>Standard de protection: obligation légale pour l’autorité compétente de refuser le permis en cas de risque d’atteinte à l’intégrité du site</a:t>
            </a:r>
          </a:p>
          <a:p>
            <a:pPr lvl="1" indent="-342900">
              <a:lnSpc>
                <a:spcPct val="80000"/>
              </a:lnSpc>
              <a:buFontTx/>
              <a:buChar char="-"/>
              <a:defRPr/>
            </a:pPr>
            <a:endParaRPr lang="fr-BE" dirty="0">
              <a:solidFill>
                <a:schemeClr val="tx1">
                  <a:lumMod val="65000"/>
                  <a:lumOff val="35000"/>
                </a:schemeClr>
              </a:solidFill>
              <a:latin typeface="Arial" panose="020B0604020202020204" pitchFamily="34" charset="0"/>
              <a:cs typeface="Arial" panose="020B0604020202020204" pitchFamily="34" charset="0"/>
            </a:endParaRPr>
          </a:p>
          <a:p>
            <a:pPr marL="114300" lvl="1">
              <a:lnSpc>
                <a:spcPct val="80000"/>
              </a:lnSpc>
              <a:defRPr/>
            </a:pPr>
            <a:endParaRPr lang="fr-BE" dirty="0" smtClean="0">
              <a:solidFill>
                <a:schemeClr val="tx1"/>
              </a:solidFill>
            </a:endParaRPr>
          </a:p>
          <a:p>
            <a:endParaRPr lang="fr-BE" dirty="0"/>
          </a:p>
          <a:p>
            <a:endParaRPr lang="fr-BE" dirty="0"/>
          </a:p>
        </p:txBody>
      </p:sp>
      <p:sp>
        <p:nvSpPr>
          <p:cNvPr id="4" name="Espace réservé du texte 3"/>
          <p:cNvSpPr>
            <a:spLocks noGrp="1"/>
          </p:cNvSpPr>
          <p:nvPr>
            <p:ph type="body" idx="11"/>
          </p:nvPr>
        </p:nvSpPr>
        <p:spPr/>
        <p:txBody>
          <a:bodyPr/>
          <a:lstStyle/>
          <a:p>
            <a:endParaRPr lang="fr-BE"/>
          </a:p>
        </p:txBody>
      </p:sp>
    </p:spTree>
    <p:extLst>
      <p:ext uri="{BB962C8B-B14F-4D97-AF65-F5344CB8AC3E}">
        <p14:creationId xmlns:p14="http://schemas.microsoft.com/office/powerpoint/2010/main" val="2398577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uver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B37756E94F054DA7BB41554EB9CF8B" ma:contentTypeVersion="7" ma:contentTypeDescription="Crée un document." ma:contentTypeScope="" ma:versionID="42604abc525832d29a65b5c3ce378c71">
  <xsd:schema xmlns:xsd="http://www.w3.org/2001/XMLSchema" xmlns:xs="http://www.w3.org/2001/XMLSchema" xmlns:p="http://schemas.microsoft.com/office/2006/metadata/properties" xmlns:ns2="5ca908ae-d96b-45fe-8961-4897c443e6a8" targetNamespace="http://schemas.microsoft.com/office/2006/metadata/properties" ma:root="true" ma:fieldsID="e47279782066bcb73d9deefcf2230587" ns2:_="">
    <xsd:import namespace="5ca908ae-d96b-45fe-8961-4897c443e6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a908ae-d96b-45fe-8961-4897c443e6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30327F-823A-41B1-B340-7FCEE39A746F}"/>
</file>

<file path=customXml/itemProps2.xml><?xml version="1.0" encoding="utf-8"?>
<ds:datastoreItem xmlns:ds="http://schemas.openxmlformats.org/officeDocument/2006/customXml" ds:itemID="{EAF3672C-8365-463C-AF85-F92403779FAF}"/>
</file>

<file path=customXml/itemProps3.xml><?xml version="1.0" encoding="utf-8"?>
<ds:datastoreItem xmlns:ds="http://schemas.openxmlformats.org/officeDocument/2006/customXml" ds:itemID="{5B23E876-A991-4120-8A09-BE486231AEF2}"/>
</file>

<file path=docProps/app.xml><?xml version="1.0" encoding="utf-8"?>
<Properties xmlns="http://schemas.openxmlformats.org/officeDocument/2006/extended-properties" xmlns:vt="http://schemas.openxmlformats.org/officeDocument/2006/docPropsVTypes">
  <TotalTime>1127</TotalTime>
  <Words>2166</Words>
  <Application>Microsoft Office PowerPoint</Application>
  <PresentationFormat>Grand écran</PresentationFormat>
  <Paragraphs>328</Paragraphs>
  <Slides>42</Slides>
  <Notes>0</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42</vt:i4>
      </vt:variant>
    </vt:vector>
  </HeadingPairs>
  <TitlesOfParts>
    <vt:vector size="48" baseType="lpstr">
      <vt:lpstr>Arial</vt:lpstr>
      <vt:lpstr>Calibri</vt:lpstr>
      <vt:lpstr>Lato</vt:lpstr>
      <vt:lpstr>Wingdings</vt:lpstr>
      <vt:lpstr>Couvertures</vt:lpstr>
      <vt:lpstr>Contenu</vt:lpstr>
      <vt:lpstr>Les outils de prise en compte de la biodiversité dans les projets urbains au-delà du CBS </vt:lpstr>
      <vt:lpstr>Plan</vt:lpstr>
      <vt:lpstr>Introduction – Intégrer la biodiversité dans les projets urbains au-delà du CBS, enjeux et défis</vt:lpstr>
      <vt:lpstr>Présentation PowerPoint</vt:lpstr>
      <vt:lpstr>Introduction – Intégrer la biodiversité dans les projets urbains au-delà du CBS, enjeux et défis</vt:lpstr>
      <vt:lpstr>Présentation PowerPoint</vt:lpstr>
      <vt:lpstr>Introduction – Intégrer la biodiversité dans les projets urbains au-delà du CBS, enjeux et défis</vt:lpstr>
      <vt:lpstr>Présentation PowerPoint</vt:lpstr>
      <vt:lpstr>I. Approches réglementaires</vt:lpstr>
      <vt:lpstr>I. Approches réglementaires</vt:lpstr>
      <vt:lpstr>Présentation PowerPoint</vt:lpstr>
      <vt:lpstr>Présentation PowerPoint</vt:lpstr>
      <vt:lpstr>Présentation PowerPoint</vt:lpstr>
      <vt:lpstr>I. Approches réglementaires</vt:lpstr>
      <vt:lpstr>I. Approches réglementaires</vt:lpstr>
      <vt:lpstr>Présentation PowerPoint</vt:lpstr>
      <vt:lpstr>I. Approches réglementaires</vt:lpstr>
      <vt:lpstr>I. Approches réglementaires</vt:lpstr>
      <vt:lpstr>I. Approches réglementaires</vt:lpstr>
      <vt:lpstr>I. Approches réglementaires</vt:lpstr>
      <vt:lpstr>I. Approches réglementaires</vt:lpstr>
      <vt:lpstr>I. Approches réglementaires</vt:lpstr>
      <vt:lpstr>II. Approches volontaires</vt:lpstr>
      <vt:lpstr>II. Approches volontaires</vt:lpstr>
      <vt:lpstr>II. Approches volontaires</vt:lpstr>
      <vt:lpstr>Présentation PowerPoint</vt:lpstr>
      <vt:lpstr>Présentation PowerPoint</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II. Approches volontaires</vt:lpstr>
      <vt:lpstr>Présentation PowerPoint</vt:lpstr>
      <vt:lpstr>Conclusion</vt:lpstr>
      <vt:lpstr>Conclusion</vt:lpstr>
      <vt:lpstr>Merci pour votre attention</vt:lpstr>
    </vt:vector>
  </TitlesOfParts>
  <Company>Université Catholique de 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Jimmy Havenith</dc:creator>
  <cp:lastModifiedBy>Charles-Hubert Born</cp:lastModifiedBy>
  <cp:revision>109</cp:revision>
  <dcterms:created xsi:type="dcterms:W3CDTF">2019-10-14T08:46:11Z</dcterms:created>
  <dcterms:modified xsi:type="dcterms:W3CDTF">2020-09-30T06:36:32Z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0x0101005DB37756E94F054DA7BB41554EB9CF8B</vt:lpwstr>
  </property>
</Properties>
</file>