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4"/>
    <p:sldMasterId id="2147483650" r:id="rId5"/>
    <p:sldMasterId id="2147483657" r:id="rId6"/>
  </p:sldMasterIdLst>
  <p:notesMasterIdLst>
    <p:notesMasterId r:id="rId26"/>
  </p:notesMasterIdLst>
  <p:sldIdLst>
    <p:sldId id="256" r:id="rId7"/>
    <p:sldId id="298" r:id="rId8"/>
    <p:sldId id="297" r:id="rId9"/>
    <p:sldId id="299" r:id="rId10"/>
    <p:sldId id="303" r:id="rId11"/>
    <p:sldId id="301" r:id="rId12"/>
    <p:sldId id="304" r:id="rId13"/>
    <p:sldId id="305" r:id="rId14"/>
    <p:sldId id="312" r:id="rId15"/>
    <p:sldId id="306" r:id="rId16"/>
    <p:sldId id="315" r:id="rId17"/>
    <p:sldId id="307" r:id="rId18"/>
    <p:sldId id="313" r:id="rId19"/>
    <p:sldId id="314" r:id="rId20"/>
    <p:sldId id="308" r:id="rId21"/>
    <p:sldId id="309" r:id="rId22"/>
    <p:sldId id="310" r:id="rId23"/>
    <p:sldId id="311" r:id="rId24"/>
    <p:sldId id="257"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755F"/>
    <a:srgbClr val="6FEBA0"/>
    <a:srgbClr val="45BBB3"/>
    <a:srgbClr val="F0CFD1"/>
    <a:srgbClr val="2B5A97"/>
    <a:srgbClr val="343C0C"/>
    <a:srgbClr val="B2CD29"/>
    <a:srgbClr val="BCD6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05" autoAdjust="0"/>
    <p:restoredTop sz="93258" autoAdjust="0"/>
  </p:normalViewPr>
  <p:slideViewPr>
    <p:cSldViewPr snapToGrid="0">
      <p:cViewPr>
        <p:scale>
          <a:sx n="66" d="100"/>
          <a:sy n="66" d="100"/>
        </p:scale>
        <p:origin x="1482" y="8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serveur\data\ADUS\Echange%20interne\pour%20Ambre\Ev%20pop%20c.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fr-FR"/>
              <a:t>Centres urbains et communes rurales</a:t>
            </a:r>
          </a:p>
          <a:p>
            <a:pPr>
              <a:defRPr/>
            </a:pPr>
            <a:r>
              <a:rPr lang="fr-FR"/>
              <a:t> Evolution du nombre d'habitants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fr-FR"/>
        </a:p>
      </c:txPr>
    </c:title>
    <c:autoTitleDeleted val="0"/>
    <c:plotArea>
      <c:layout/>
      <c:lineChart>
        <c:grouping val="standard"/>
        <c:varyColors val="0"/>
        <c:ser>
          <c:idx val="0"/>
          <c:order val="0"/>
          <c:tx>
            <c:strRef>
              <c:f>'Z:\Personnel\Vincent.Vaillant\Obs\Obs démographie\Rapport démo 2014 40 ans d''évolution\Stat et graphiques\[Séries historiques pop.xlsx]Evol nb hab'!$J$23</c:f>
              <c:strCache>
                <c:ptCount val="1"/>
                <c:pt idx="0">
                  <c:v>Centres urbains</c:v>
                </c:pt>
              </c:strCache>
            </c:strRef>
          </c:tx>
          <c:spPr>
            <a:ln w="28575" cap="rnd">
              <a:solidFill>
                <a:schemeClr val="accent1"/>
              </a:solidFill>
              <a:round/>
            </a:ln>
            <a:effectLst/>
          </c:spPr>
          <c:marker>
            <c:symbol val="none"/>
          </c:marker>
          <c:dLbls>
            <c:dLbl>
              <c:idx val="0"/>
              <c:layout>
                <c:manualLayout>
                  <c:x val="-6.6666666666666666E-2"/>
                  <c:y val="-4.6296296296296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94-4186-87CD-916F4A58776B}"/>
                </c:ext>
              </c:extLst>
            </c:dLbl>
            <c:dLbl>
              <c:idx val="1"/>
              <c:layout>
                <c:manualLayout>
                  <c:x val="-6.1111111111111109E-2"/>
                  <c:y val="-3.70370370370370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94-4186-87CD-916F4A58776B}"/>
                </c:ext>
              </c:extLst>
            </c:dLbl>
            <c:dLbl>
              <c:idx val="2"/>
              <c:layout>
                <c:manualLayout>
                  <c:x val="-5.5555555555555552E-2"/>
                  <c:y val="-3.24074074074074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94-4186-87CD-916F4A58776B}"/>
                </c:ext>
              </c:extLst>
            </c:dLbl>
            <c:dLbl>
              <c:idx val="3"/>
              <c:layout>
                <c:manualLayout>
                  <c:x val="-5.0000000000000051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94-4186-87CD-916F4A58776B}"/>
                </c:ext>
              </c:extLst>
            </c:dLbl>
            <c:dLbl>
              <c:idx val="4"/>
              <c:layout>
                <c:manualLayout>
                  <c:x val="-5.2777777777777882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D94-4186-87CD-916F4A58776B}"/>
                </c:ext>
              </c:extLst>
            </c:dLbl>
            <c:dLbl>
              <c:idx val="5"/>
              <c:layout>
                <c:manualLayout>
                  <c:x val="-5.2777777777777778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D94-4186-87CD-916F4A58776B}"/>
                </c:ext>
              </c:extLst>
            </c:dLbl>
            <c:dLbl>
              <c:idx val="6"/>
              <c:layout>
                <c:manualLayout>
                  <c:x val="-0.05"/>
                  <c:y val="-4.6296296296296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D94-4186-87CD-916F4A58776B}"/>
                </c:ext>
              </c:extLst>
            </c:dLbl>
            <c:dLbl>
              <c:idx val="7"/>
              <c:layout>
                <c:manualLayout>
                  <c:x val="-4.1666666666666664E-2"/>
                  <c:y val="-3.24074074074074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D94-4186-87CD-916F4A58776B}"/>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'[1]Evol nb hab'!$K$22:$R$22</c:f>
              <c:numCache>
                <c:formatCode>General</c:formatCode>
                <c:ptCount val="8"/>
                <c:pt idx="0">
                  <c:v>1968</c:v>
                </c:pt>
                <c:pt idx="1">
                  <c:v>1975</c:v>
                </c:pt>
                <c:pt idx="2">
                  <c:v>1982</c:v>
                </c:pt>
                <c:pt idx="3">
                  <c:v>1990</c:v>
                </c:pt>
                <c:pt idx="4">
                  <c:v>1999</c:v>
                </c:pt>
                <c:pt idx="5">
                  <c:v>2006</c:v>
                </c:pt>
                <c:pt idx="6">
                  <c:v>2011</c:v>
                </c:pt>
                <c:pt idx="7">
                  <c:v>2015</c:v>
                </c:pt>
              </c:numCache>
            </c:numRef>
          </c:cat>
          <c:val>
            <c:numRef>
              <c:f>'[1]Evol nb hab'!$K$23:$R$23</c:f>
              <c:numCache>
                <c:formatCode>General</c:formatCode>
                <c:ptCount val="8"/>
                <c:pt idx="0">
                  <c:v>103846</c:v>
                </c:pt>
                <c:pt idx="1">
                  <c:v>110971</c:v>
                </c:pt>
                <c:pt idx="2">
                  <c:v>112240</c:v>
                </c:pt>
                <c:pt idx="3">
                  <c:v>108263</c:v>
                </c:pt>
                <c:pt idx="4">
                  <c:v>103526</c:v>
                </c:pt>
                <c:pt idx="5">
                  <c:v>99624</c:v>
                </c:pt>
                <c:pt idx="6">
                  <c:v>95520</c:v>
                </c:pt>
                <c:pt idx="7">
                  <c:v>95127.999999999956</c:v>
                </c:pt>
              </c:numCache>
            </c:numRef>
          </c:val>
          <c:smooth val="0"/>
          <c:extLst>
            <c:ext xmlns:c16="http://schemas.microsoft.com/office/drawing/2014/chart" uri="{C3380CC4-5D6E-409C-BE32-E72D297353CC}">
              <c16:uniqueId val="{00000008-6D94-4186-87CD-916F4A58776B}"/>
            </c:ext>
          </c:extLst>
        </c:ser>
        <c:ser>
          <c:idx val="1"/>
          <c:order val="1"/>
          <c:tx>
            <c:strRef>
              <c:f>'Z:\Personnel\Vincent.Vaillant\Obs\Obs démographie\Rapport démo 2014 40 ans d''évolution\Stat et graphiques\[Séries historiques pop.xlsx]Evol nb hab'!$J$24</c:f>
              <c:strCache>
                <c:ptCount val="1"/>
                <c:pt idx="0">
                  <c:v>Communes rurales</c:v>
                </c:pt>
              </c:strCache>
            </c:strRef>
          </c:tx>
          <c:spPr>
            <a:ln w="28575" cap="rnd">
              <a:solidFill>
                <a:schemeClr val="accent2"/>
              </a:solidFill>
              <a:round/>
            </a:ln>
            <a:effectLst/>
          </c:spPr>
          <c:marker>
            <c:symbol val="none"/>
          </c:marker>
          <c:dLbls>
            <c:dLbl>
              <c:idx val="0"/>
              <c:layout>
                <c:manualLayout>
                  <c:x val="-5.2777777777777785E-2"/>
                  <c:y val="4.6296296296296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D94-4186-87CD-916F4A58776B}"/>
                </c:ext>
              </c:extLst>
            </c:dLbl>
            <c:dLbl>
              <c:idx val="1"/>
              <c:layout>
                <c:manualLayout>
                  <c:x val="-0.05"/>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D94-4186-87CD-916F4A58776B}"/>
                </c:ext>
              </c:extLst>
            </c:dLbl>
            <c:dLbl>
              <c:idx val="2"/>
              <c:layout>
                <c:manualLayout>
                  <c:x val="-5.5555555555555552E-2"/>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D94-4186-87CD-916F4A58776B}"/>
                </c:ext>
              </c:extLst>
            </c:dLbl>
            <c:dLbl>
              <c:idx val="3"/>
              <c:layout>
                <c:manualLayout>
                  <c:x val="-5.0000000000000051E-2"/>
                  <c:y val="5.09259259259257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D94-4186-87CD-916F4A58776B}"/>
                </c:ext>
              </c:extLst>
            </c:dLbl>
            <c:dLbl>
              <c:idx val="4"/>
              <c:layout>
                <c:manualLayout>
                  <c:x val="-5.2777777777777882E-2"/>
                  <c:y val="4.16666666666665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D94-4186-87CD-916F4A58776B}"/>
                </c:ext>
              </c:extLst>
            </c:dLbl>
            <c:dLbl>
              <c:idx val="5"/>
              <c:layout>
                <c:manualLayout>
                  <c:x val="-5.5555555555555552E-2"/>
                  <c:y val="4.6296296296296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D94-4186-87CD-916F4A58776B}"/>
                </c:ext>
              </c:extLst>
            </c:dLbl>
            <c:dLbl>
              <c:idx val="6"/>
              <c:layout>
                <c:manualLayout>
                  <c:x val="-5.5555555555555552E-2"/>
                  <c:y val="4.6296296296296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D94-4186-87CD-916F4A58776B}"/>
                </c:ext>
              </c:extLst>
            </c:dLbl>
            <c:dLbl>
              <c:idx val="7"/>
              <c:layout>
                <c:manualLayout>
                  <c:x val="-5.00000000000001E-2"/>
                  <c:y val="3.70370370370369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D94-4186-87CD-916F4A58776B}"/>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'[1]Evol nb hab'!$K$22:$R$22</c:f>
              <c:numCache>
                <c:formatCode>General</c:formatCode>
                <c:ptCount val="8"/>
                <c:pt idx="0">
                  <c:v>1968</c:v>
                </c:pt>
                <c:pt idx="1">
                  <c:v>1975</c:v>
                </c:pt>
                <c:pt idx="2">
                  <c:v>1982</c:v>
                </c:pt>
                <c:pt idx="3">
                  <c:v>1990</c:v>
                </c:pt>
                <c:pt idx="4">
                  <c:v>1999</c:v>
                </c:pt>
                <c:pt idx="5">
                  <c:v>2006</c:v>
                </c:pt>
                <c:pt idx="6">
                  <c:v>2011</c:v>
                </c:pt>
                <c:pt idx="7">
                  <c:v>2015</c:v>
                </c:pt>
              </c:numCache>
            </c:numRef>
          </c:cat>
          <c:val>
            <c:numRef>
              <c:f>'[1]Evol nb hab'!$K$24:$R$24</c:f>
              <c:numCache>
                <c:formatCode>General</c:formatCode>
                <c:ptCount val="8"/>
                <c:pt idx="0">
                  <c:v>79459</c:v>
                </c:pt>
                <c:pt idx="1">
                  <c:v>77043</c:v>
                </c:pt>
                <c:pt idx="2">
                  <c:v>76757</c:v>
                </c:pt>
                <c:pt idx="3">
                  <c:v>78070</c:v>
                </c:pt>
                <c:pt idx="4">
                  <c:v>77361</c:v>
                </c:pt>
                <c:pt idx="5">
                  <c:v>78318</c:v>
                </c:pt>
                <c:pt idx="6">
                  <c:v>80716</c:v>
                </c:pt>
                <c:pt idx="7">
                  <c:v>80934</c:v>
                </c:pt>
              </c:numCache>
            </c:numRef>
          </c:val>
          <c:smooth val="0"/>
          <c:extLst>
            <c:ext xmlns:c16="http://schemas.microsoft.com/office/drawing/2014/chart" uri="{C3380CC4-5D6E-409C-BE32-E72D297353CC}">
              <c16:uniqueId val="{00000011-6D94-4186-87CD-916F4A58776B}"/>
            </c:ext>
          </c:extLst>
        </c:ser>
        <c:dLbls>
          <c:showLegendKey val="0"/>
          <c:showVal val="0"/>
          <c:showCatName val="0"/>
          <c:showSerName val="0"/>
          <c:showPercent val="0"/>
          <c:showBubbleSize val="0"/>
        </c:dLbls>
        <c:smooth val="0"/>
        <c:axId val="-341435920"/>
        <c:axId val="-1986429888"/>
      </c:lineChart>
      <c:catAx>
        <c:axId val="-341435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crossAx val="-1986429888"/>
        <c:crosses val="autoZero"/>
        <c:auto val="1"/>
        <c:lblAlgn val="ctr"/>
        <c:lblOffset val="100"/>
        <c:noMultiLvlLbl val="0"/>
      </c:catAx>
      <c:valAx>
        <c:axId val="-1986429888"/>
        <c:scaling>
          <c:orientation val="minMax"/>
          <c:min val="70000"/>
        </c:scaling>
        <c:delete val="1"/>
        <c:axPos val="l"/>
        <c:numFmt formatCode="General" sourceLinked="1"/>
        <c:majorTickMark val="none"/>
        <c:minorTickMark val="none"/>
        <c:tickLblPos val="nextTo"/>
        <c:crossAx val="-341435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legend>
    <c:plotVisOnly val="1"/>
    <c:dispBlanksAs val="gap"/>
    <c:showDLblsOverMax val="0"/>
  </c:chart>
  <c:spPr>
    <a:noFill/>
    <a:ln>
      <a:solidFill>
        <a:schemeClr val="tx1">
          <a:lumMod val="95000"/>
        </a:schemeClr>
      </a:solidFill>
    </a:ln>
    <a:effectLst/>
  </c:spPr>
  <c:txPr>
    <a:bodyPr/>
    <a:lstStyle/>
    <a:p>
      <a:pPr>
        <a:defRPr baseline="0">
          <a:solidFill>
            <a:schemeClr val="bg1"/>
          </a:solidFill>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3EE428-B5BB-49A4-B24B-80FDF3B491F9}" type="doc">
      <dgm:prSet loTypeId="urn:microsoft.com/office/officeart/2009/layout/CircleArrowProcess" loCatId="cycle" qsTypeId="urn:microsoft.com/office/officeart/2005/8/quickstyle/simple1" qsCatId="simple" csTypeId="urn:microsoft.com/office/officeart/2005/8/colors/accent1_2" csCatId="accent1" phldr="0"/>
      <dgm:spPr/>
      <dgm:t>
        <a:bodyPr/>
        <a:lstStyle/>
        <a:p>
          <a:endParaRPr lang="fr-FR"/>
        </a:p>
      </dgm:t>
    </dgm:pt>
    <dgm:pt modelId="{0C61EA07-8F24-4A40-923D-F4BB31855624}">
      <dgm:prSet phldrT="[Texte]" phldr="1"/>
      <dgm:spPr/>
      <dgm:t>
        <a:bodyPr/>
        <a:lstStyle/>
        <a:p>
          <a:endParaRPr lang="fr-FR"/>
        </a:p>
      </dgm:t>
    </dgm:pt>
    <dgm:pt modelId="{8AE3CB34-6541-4805-96B9-F2A02AF67845}" type="parTrans" cxnId="{3691429D-3C28-4B6B-A409-DA8BB178FD02}">
      <dgm:prSet/>
      <dgm:spPr/>
      <dgm:t>
        <a:bodyPr/>
        <a:lstStyle/>
        <a:p>
          <a:endParaRPr lang="fr-FR"/>
        </a:p>
      </dgm:t>
    </dgm:pt>
    <dgm:pt modelId="{9FCC5EB7-93D8-419F-952D-B58DFDDCFED6}" type="sibTrans" cxnId="{3691429D-3C28-4B6B-A409-DA8BB178FD02}">
      <dgm:prSet/>
      <dgm:spPr/>
      <dgm:t>
        <a:bodyPr/>
        <a:lstStyle/>
        <a:p>
          <a:endParaRPr lang="fr-FR"/>
        </a:p>
      </dgm:t>
    </dgm:pt>
    <dgm:pt modelId="{B4354C19-17B4-47ED-BA24-4D3BBAA9608A}">
      <dgm:prSet phldrT="[Texte]" phldr="1"/>
      <dgm:spPr/>
      <dgm:t>
        <a:bodyPr/>
        <a:lstStyle/>
        <a:p>
          <a:endParaRPr lang="fr-FR"/>
        </a:p>
      </dgm:t>
    </dgm:pt>
    <dgm:pt modelId="{A3472BB9-4CBB-4831-BF10-8579F12EE5F2}" type="parTrans" cxnId="{13620469-539E-4BA4-9EFD-43D022796A60}">
      <dgm:prSet/>
      <dgm:spPr/>
      <dgm:t>
        <a:bodyPr/>
        <a:lstStyle/>
        <a:p>
          <a:endParaRPr lang="fr-FR"/>
        </a:p>
      </dgm:t>
    </dgm:pt>
    <dgm:pt modelId="{8A76ECAC-6A92-4007-95F6-243D3EE3FECF}" type="sibTrans" cxnId="{13620469-539E-4BA4-9EFD-43D022796A60}">
      <dgm:prSet/>
      <dgm:spPr/>
      <dgm:t>
        <a:bodyPr/>
        <a:lstStyle/>
        <a:p>
          <a:endParaRPr lang="fr-FR"/>
        </a:p>
      </dgm:t>
    </dgm:pt>
    <dgm:pt modelId="{A83E3F2C-BE4B-4B6E-952E-BB770DFA87C4}">
      <dgm:prSet phldrT="[Texte]" phldr="1"/>
      <dgm:spPr/>
      <dgm:t>
        <a:bodyPr/>
        <a:lstStyle/>
        <a:p>
          <a:endParaRPr lang="fr-FR"/>
        </a:p>
      </dgm:t>
    </dgm:pt>
    <dgm:pt modelId="{C2A7FA69-BFCB-44DA-830A-37A22CBCF32E}" type="parTrans" cxnId="{F09D9702-CEFD-4ECA-B64D-92F48A06ECB9}">
      <dgm:prSet/>
      <dgm:spPr/>
      <dgm:t>
        <a:bodyPr/>
        <a:lstStyle/>
        <a:p>
          <a:endParaRPr lang="fr-FR"/>
        </a:p>
      </dgm:t>
    </dgm:pt>
    <dgm:pt modelId="{D252F0A9-0DDF-4D50-9758-6AA0CFA737E9}" type="sibTrans" cxnId="{F09D9702-CEFD-4ECA-B64D-92F48A06ECB9}">
      <dgm:prSet/>
      <dgm:spPr/>
      <dgm:t>
        <a:bodyPr/>
        <a:lstStyle/>
        <a:p>
          <a:endParaRPr lang="fr-FR"/>
        </a:p>
      </dgm:t>
    </dgm:pt>
    <dgm:pt modelId="{D44A6818-1332-4F1F-952A-E878C0F11999}" type="pres">
      <dgm:prSet presAssocID="{403EE428-B5BB-49A4-B24B-80FDF3B491F9}" presName="Name0" presStyleCnt="0">
        <dgm:presLayoutVars>
          <dgm:chMax val="7"/>
          <dgm:chPref val="7"/>
          <dgm:dir/>
          <dgm:animLvl val="lvl"/>
        </dgm:presLayoutVars>
      </dgm:prSet>
      <dgm:spPr/>
    </dgm:pt>
    <dgm:pt modelId="{F660B65D-48EF-47A6-A1BC-87378A0C9859}" type="pres">
      <dgm:prSet presAssocID="{0C61EA07-8F24-4A40-923D-F4BB31855624}" presName="Accent1" presStyleCnt="0"/>
      <dgm:spPr/>
    </dgm:pt>
    <dgm:pt modelId="{74360F8B-F588-49CF-9E49-4CC05A879F94}" type="pres">
      <dgm:prSet presAssocID="{0C61EA07-8F24-4A40-923D-F4BB31855624}" presName="Accent" presStyleLbl="node1" presStyleIdx="0" presStyleCnt="3"/>
      <dgm:spPr/>
    </dgm:pt>
    <dgm:pt modelId="{6DE5F0E6-C9AF-4DFA-A6FC-FE50FB65EC62}" type="pres">
      <dgm:prSet presAssocID="{0C61EA07-8F24-4A40-923D-F4BB31855624}" presName="Parent1" presStyleLbl="revTx" presStyleIdx="0" presStyleCnt="3">
        <dgm:presLayoutVars>
          <dgm:chMax val="1"/>
          <dgm:chPref val="1"/>
          <dgm:bulletEnabled val="1"/>
        </dgm:presLayoutVars>
      </dgm:prSet>
      <dgm:spPr/>
    </dgm:pt>
    <dgm:pt modelId="{47B3D249-ED35-465F-8E48-97B68F84A67E}" type="pres">
      <dgm:prSet presAssocID="{B4354C19-17B4-47ED-BA24-4D3BBAA9608A}" presName="Accent2" presStyleCnt="0"/>
      <dgm:spPr/>
    </dgm:pt>
    <dgm:pt modelId="{4B749A38-F06D-41A6-80BD-EF0B8098D7EC}" type="pres">
      <dgm:prSet presAssocID="{B4354C19-17B4-47ED-BA24-4D3BBAA9608A}" presName="Accent" presStyleLbl="node1" presStyleIdx="1" presStyleCnt="3"/>
      <dgm:spPr/>
    </dgm:pt>
    <dgm:pt modelId="{B4FEE4FA-44A7-4930-B611-A0DDEEA0E9FE}" type="pres">
      <dgm:prSet presAssocID="{B4354C19-17B4-47ED-BA24-4D3BBAA9608A}" presName="Parent2" presStyleLbl="revTx" presStyleIdx="1" presStyleCnt="3">
        <dgm:presLayoutVars>
          <dgm:chMax val="1"/>
          <dgm:chPref val="1"/>
          <dgm:bulletEnabled val="1"/>
        </dgm:presLayoutVars>
      </dgm:prSet>
      <dgm:spPr/>
    </dgm:pt>
    <dgm:pt modelId="{272F6190-4881-4049-B349-886B1883A5E0}" type="pres">
      <dgm:prSet presAssocID="{A83E3F2C-BE4B-4B6E-952E-BB770DFA87C4}" presName="Accent3" presStyleCnt="0"/>
      <dgm:spPr/>
    </dgm:pt>
    <dgm:pt modelId="{50996041-79AF-4EA5-A1F4-6BCA9AE0FBB2}" type="pres">
      <dgm:prSet presAssocID="{A83E3F2C-BE4B-4B6E-952E-BB770DFA87C4}" presName="Accent" presStyleLbl="node1" presStyleIdx="2" presStyleCnt="3"/>
      <dgm:spPr/>
    </dgm:pt>
    <dgm:pt modelId="{5D7DDF9A-00DF-49B0-8C2A-85C105F7BB41}" type="pres">
      <dgm:prSet presAssocID="{A83E3F2C-BE4B-4B6E-952E-BB770DFA87C4}" presName="Parent3" presStyleLbl="revTx" presStyleIdx="2" presStyleCnt="3">
        <dgm:presLayoutVars>
          <dgm:chMax val="1"/>
          <dgm:chPref val="1"/>
          <dgm:bulletEnabled val="1"/>
        </dgm:presLayoutVars>
      </dgm:prSet>
      <dgm:spPr/>
    </dgm:pt>
  </dgm:ptLst>
  <dgm:cxnLst>
    <dgm:cxn modelId="{F09D9702-CEFD-4ECA-B64D-92F48A06ECB9}" srcId="{403EE428-B5BB-49A4-B24B-80FDF3B491F9}" destId="{A83E3F2C-BE4B-4B6E-952E-BB770DFA87C4}" srcOrd="2" destOrd="0" parTransId="{C2A7FA69-BFCB-44DA-830A-37A22CBCF32E}" sibTransId="{D252F0A9-0DDF-4D50-9758-6AA0CFA737E9}"/>
    <dgm:cxn modelId="{B7A2BD21-1266-406A-BD0E-35664C373F3A}" type="presOf" srcId="{0C61EA07-8F24-4A40-923D-F4BB31855624}" destId="{6DE5F0E6-C9AF-4DFA-A6FC-FE50FB65EC62}" srcOrd="0" destOrd="0" presId="urn:microsoft.com/office/officeart/2009/layout/CircleArrowProcess"/>
    <dgm:cxn modelId="{13620469-539E-4BA4-9EFD-43D022796A60}" srcId="{403EE428-B5BB-49A4-B24B-80FDF3B491F9}" destId="{B4354C19-17B4-47ED-BA24-4D3BBAA9608A}" srcOrd="1" destOrd="0" parTransId="{A3472BB9-4CBB-4831-BF10-8579F12EE5F2}" sibTransId="{8A76ECAC-6A92-4007-95F6-243D3EE3FECF}"/>
    <dgm:cxn modelId="{3691429D-3C28-4B6B-A409-DA8BB178FD02}" srcId="{403EE428-B5BB-49A4-B24B-80FDF3B491F9}" destId="{0C61EA07-8F24-4A40-923D-F4BB31855624}" srcOrd="0" destOrd="0" parTransId="{8AE3CB34-6541-4805-96B9-F2A02AF67845}" sibTransId="{9FCC5EB7-93D8-419F-952D-B58DFDDCFED6}"/>
    <dgm:cxn modelId="{ECD1EAD6-AF99-4CF0-AFF4-536D8000865D}" type="presOf" srcId="{B4354C19-17B4-47ED-BA24-4D3BBAA9608A}" destId="{B4FEE4FA-44A7-4930-B611-A0DDEEA0E9FE}" srcOrd="0" destOrd="0" presId="urn:microsoft.com/office/officeart/2009/layout/CircleArrowProcess"/>
    <dgm:cxn modelId="{EFAD3DDE-048C-43B5-BA22-B39293CF75B1}" type="presOf" srcId="{403EE428-B5BB-49A4-B24B-80FDF3B491F9}" destId="{D44A6818-1332-4F1F-952A-E878C0F11999}" srcOrd="0" destOrd="0" presId="urn:microsoft.com/office/officeart/2009/layout/CircleArrowProcess"/>
    <dgm:cxn modelId="{975BE0FC-2F40-4820-9D63-4C3087B73C50}" type="presOf" srcId="{A83E3F2C-BE4B-4B6E-952E-BB770DFA87C4}" destId="{5D7DDF9A-00DF-49B0-8C2A-85C105F7BB41}" srcOrd="0" destOrd="0" presId="urn:microsoft.com/office/officeart/2009/layout/CircleArrowProcess"/>
    <dgm:cxn modelId="{CBCF73C1-7788-4AE5-91F6-770C76C17D70}" type="presParOf" srcId="{D44A6818-1332-4F1F-952A-E878C0F11999}" destId="{F660B65D-48EF-47A6-A1BC-87378A0C9859}" srcOrd="0" destOrd="0" presId="urn:microsoft.com/office/officeart/2009/layout/CircleArrowProcess"/>
    <dgm:cxn modelId="{35508E48-A9B2-4928-A5CD-789770078102}" type="presParOf" srcId="{F660B65D-48EF-47A6-A1BC-87378A0C9859}" destId="{74360F8B-F588-49CF-9E49-4CC05A879F94}" srcOrd="0" destOrd="0" presId="urn:microsoft.com/office/officeart/2009/layout/CircleArrowProcess"/>
    <dgm:cxn modelId="{97DE50F3-A018-42F7-9F45-3D7824CC5AE6}" type="presParOf" srcId="{D44A6818-1332-4F1F-952A-E878C0F11999}" destId="{6DE5F0E6-C9AF-4DFA-A6FC-FE50FB65EC62}" srcOrd="1" destOrd="0" presId="urn:microsoft.com/office/officeart/2009/layout/CircleArrowProcess"/>
    <dgm:cxn modelId="{5578595F-D594-4538-AC1F-1940AD26FA5F}" type="presParOf" srcId="{D44A6818-1332-4F1F-952A-E878C0F11999}" destId="{47B3D249-ED35-465F-8E48-97B68F84A67E}" srcOrd="2" destOrd="0" presId="urn:microsoft.com/office/officeart/2009/layout/CircleArrowProcess"/>
    <dgm:cxn modelId="{4E41BAC2-6510-45FF-946F-8A7D0C9BB639}" type="presParOf" srcId="{47B3D249-ED35-465F-8E48-97B68F84A67E}" destId="{4B749A38-F06D-41A6-80BD-EF0B8098D7EC}" srcOrd="0" destOrd="0" presId="urn:microsoft.com/office/officeart/2009/layout/CircleArrowProcess"/>
    <dgm:cxn modelId="{13A17172-C691-4CB5-9B49-8D5FBD6333F4}" type="presParOf" srcId="{D44A6818-1332-4F1F-952A-E878C0F11999}" destId="{B4FEE4FA-44A7-4930-B611-A0DDEEA0E9FE}" srcOrd="3" destOrd="0" presId="urn:microsoft.com/office/officeart/2009/layout/CircleArrowProcess"/>
    <dgm:cxn modelId="{672B6921-6C68-4ED5-BD28-10D430320791}" type="presParOf" srcId="{D44A6818-1332-4F1F-952A-E878C0F11999}" destId="{272F6190-4881-4049-B349-886B1883A5E0}" srcOrd="4" destOrd="0" presId="urn:microsoft.com/office/officeart/2009/layout/CircleArrowProcess"/>
    <dgm:cxn modelId="{3FA5A50C-ACC2-41A7-BA9D-AD2F9190E283}" type="presParOf" srcId="{272F6190-4881-4049-B349-886B1883A5E0}" destId="{50996041-79AF-4EA5-A1F4-6BCA9AE0FBB2}" srcOrd="0" destOrd="0" presId="urn:microsoft.com/office/officeart/2009/layout/CircleArrowProcess"/>
    <dgm:cxn modelId="{A839C0EC-85E1-482B-AD2E-D6708DFB3EA4}" type="presParOf" srcId="{D44A6818-1332-4F1F-952A-E878C0F11999}" destId="{5D7DDF9A-00DF-49B0-8C2A-85C105F7BB41}"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969A8D-C967-48F5-8428-6EDC98898FD9}" type="doc">
      <dgm:prSet loTypeId="urn:microsoft.com/office/officeart/2009/layout/CircleArrowProcess" loCatId="cycle" qsTypeId="urn:microsoft.com/office/officeart/2005/8/quickstyle/simple1" qsCatId="simple" csTypeId="urn:microsoft.com/office/officeart/2005/8/colors/colorful1" csCatId="colorful" phldr="1"/>
      <dgm:spPr/>
      <dgm:t>
        <a:bodyPr/>
        <a:lstStyle/>
        <a:p>
          <a:endParaRPr lang="fr-FR"/>
        </a:p>
      </dgm:t>
    </dgm:pt>
    <dgm:pt modelId="{30119DFF-3CA6-4D67-8250-354FAC40C71C}">
      <dgm:prSet phldrT="[Texte]" custT="1"/>
      <dgm:spPr/>
      <dgm:t>
        <a:bodyPr/>
        <a:lstStyle/>
        <a:p>
          <a:r>
            <a:rPr lang="fr-FR" sz="2000" b="1" dirty="0">
              <a:solidFill>
                <a:srgbClr val="6FEBA0"/>
              </a:solidFill>
            </a:rPr>
            <a:t>LOF</a:t>
          </a:r>
          <a:endParaRPr lang="fr-FR" sz="1000" b="1" dirty="0">
            <a:solidFill>
              <a:srgbClr val="6FEBA0"/>
            </a:solidFill>
          </a:endParaRPr>
        </a:p>
      </dgm:t>
    </dgm:pt>
    <dgm:pt modelId="{8DC4A85E-973C-4C9A-AB1F-2C29EAD36011}" type="parTrans" cxnId="{69B25A59-37A6-47BD-80CA-1726D520E697}">
      <dgm:prSet/>
      <dgm:spPr/>
      <dgm:t>
        <a:bodyPr/>
        <a:lstStyle/>
        <a:p>
          <a:endParaRPr lang="fr-FR"/>
        </a:p>
      </dgm:t>
    </dgm:pt>
    <dgm:pt modelId="{C620F5D2-6D24-48AA-B3AC-A5B9E7A806F6}" type="sibTrans" cxnId="{69B25A59-37A6-47BD-80CA-1726D520E697}">
      <dgm:prSet/>
      <dgm:spPr/>
      <dgm:t>
        <a:bodyPr/>
        <a:lstStyle/>
        <a:p>
          <a:endParaRPr lang="fr-FR"/>
        </a:p>
      </dgm:t>
    </dgm:pt>
    <dgm:pt modelId="{35B430D7-BEA6-4114-9C91-D94A8890DD7E}">
      <dgm:prSet phldrT="[Texte]" custT="1"/>
      <dgm:spPr/>
      <dgm:t>
        <a:bodyPr/>
        <a:lstStyle/>
        <a:p>
          <a:r>
            <a:rPr lang="fr-FR" sz="1050" b="1" dirty="0">
              <a:solidFill>
                <a:srgbClr val="B6DF5E"/>
              </a:solidFill>
            </a:rPr>
            <a:t>Lois de décentralisation</a:t>
          </a:r>
        </a:p>
      </dgm:t>
    </dgm:pt>
    <dgm:pt modelId="{0FA9D464-B10F-44B8-A7E6-4BCDFB714C6E}" type="parTrans" cxnId="{3A1295DF-E505-4224-BD4C-F13F150DB93E}">
      <dgm:prSet/>
      <dgm:spPr/>
      <dgm:t>
        <a:bodyPr/>
        <a:lstStyle/>
        <a:p>
          <a:endParaRPr lang="fr-FR"/>
        </a:p>
      </dgm:t>
    </dgm:pt>
    <dgm:pt modelId="{F1F1114A-BDA5-46C7-BA30-1C22DD6F103C}" type="sibTrans" cxnId="{3A1295DF-E505-4224-BD4C-F13F150DB93E}">
      <dgm:prSet/>
      <dgm:spPr/>
      <dgm:t>
        <a:bodyPr/>
        <a:lstStyle/>
        <a:p>
          <a:endParaRPr lang="fr-FR"/>
        </a:p>
      </dgm:t>
    </dgm:pt>
    <dgm:pt modelId="{206D80CF-3F08-498D-A8C7-4F7B5B108A4D}">
      <dgm:prSet phldrT="[Texte]" custT="1"/>
      <dgm:spPr/>
      <dgm:t>
        <a:bodyPr/>
        <a:lstStyle/>
        <a:p>
          <a:r>
            <a:rPr lang="fr-FR" sz="2000" b="1" dirty="0">
              <a:solidFill>
                <a:srgbClr val="EFB251"/>
              </a:solidFill>
            </a:rPr>
            <a:t>SRU</a:t>
          </a:r>
        </a:p>
      </dgm:t>
    </dgm:pt>
    <dgm:pt modelId="{5D7BC076-731B-4216-95F7-DB6CC6DBC980}" type="parTrans" cxnId="{FCC328B3-8598-4109-A936-89AAE67B5798}">
      <dgm:prSet/>
      <dgm:spPr/>
      <dgm:t>
        <a:bodyPr/>
        <a:lstStyle/>
        <a:p>
          <a:endParaRPr lang="fr-FR"/>
        </a:p>
      </dgm:t>
    </dgm:pt>
    <dgm:pt modelId="{0F378AC0-3CF5-4A62-B70B-973D8E333516}" type="sibTrans" cxnId="{FCC328B3-8598-4109-A936-89AAE67B5798}">
      <dgm:prSet/>
      <dgm:spPr/>
      <dgm:t>
        <a:bodyPr/>
        <a:lstStyle/>
        <a:p>
          <a:endParaRPr lang="fr-FR"/>
        </a:p>
      </dgm:t>
    </dgm:pt>
    <dgm:pt modelId="{11DB37DB-81AC-4D4C-B39E-2F232E0350BA}">
      <dgm:prSet custT="1"/>
      <dgm:spPr/>
      <dgm:t>
        <a:bodyPr/>
        <a:lstStyle/>
        <a:p>
          <a:r>
            <a:rPr lang="fr-FR" sz="1200" b="1" dirty="0">
              <a:solidFill>
                <a:srgbClr val="EF755F"/>
              </a:solidFill>
            </a:rPr>
            <a:t>Grenelle</a:t>
          </a:r>
        </a:p>
      </dgm:t>
    </dgm:pt>
    <dgm:pt modelId="{AE0DA203-DE7D-47AA-AFE6-13BEA0BDC649}" type="parTrans" cxnId="{B3F71E12-38C1-40E4-82CB-A66E59176931}">
      <dgm:prSet/>
      <dgm:spPr/>
      <dgm:t>
        <a:bodyPr/>
        <a:lstStyle/>
        <a:p>
          <a:endParaRPr lang="fr-FR"/>
        </a:p>
      </dgm:t>
    </dgm:pt>
    <dgm:pt modelId="{9FC9BCA4-0EC4-4A25-AE8E-C6533365970E}" type="sibTrans" cxnId="{B3F71E12-38C1-40E4-82CB-A66E59176931}">
      <dgm:prSet/>
      <dgm:spPr/>
      <dgm:t>
        <a:bodyPr/>
        <a:lstStyle/>
        <a:p>
          <a:endParaRPr lang="fr-FR"/>
        </a:p>
      </dgm:t>
    </dgm:pt>
    <dgm:pt modelId="{7D523DF3-DD38-4E4C-B869-616E9F25B983}">
      <dgm:prSet custT="1"/>
      <dgm:spPr/>
      <dgm:t>
        <a:bodyPr/>
        <a:lstStyle/>
        <a:p>
          <a:r>
            <a:rPr lang="fr-FR" sz="2000" b="1" dirty="0">
              <a:solidFill>
                <a:srgbClr val="ED515C"/>
              </a:solidFill>
            </a:rPr>
            <a:t>ALUR</a:t>
          </a:r>
        </a:p>
      </dgm:t>
    </dgm:pt>
    <dgm:pt modelId="{D007A6EA-9B1B-4562-85B1-E1891F123215}" type="parTrans" cxnId="{FE73649E-5DA2-41E9-9DE0-9DC9D84BC70D}">
      <dgm:prSet/>
      <dgm:spPr/>
      <dgm:t>
        <a:bodyPr/>
        <a:lstStyle/>
        <a:p>
          <a:endParaRPr lang="fr-FR"/>
        </a:p>
      </dgm:t>
    </dgm:pt>
    <dgm:pt modelId="{BD6AC4CB-0C43-4977-B4A7-9EC9714E904D}" type="sibTrans" cxnId="{FE73649E-5DA2-41E9-9DE0-9DC9D84BC70D}">
      <dgm:prSet/>
      <dgm:spPr/>
      <dgm:t>
        <a:bodyPr/>
        <a:lstStyle/>
        <a:p>
          <a:endParaRPr lang="fr-FR"/>
        </a:p>
      </dgm:t>
    </dgm:pt>
    <dgm:pt modelId="{043FEB0F-A700-4994-B1D0-E33212C0CE91}" type="pres">
      <dgm:prSet presAssocID="{91969A8D-C967-48F5-8428-6EDC98898FD9}" presName="Name0" presStyleCnt="0">
        <dgm:presLayoutVars>
          <dgm:chMax val="7"/>
          <dgm:chPref val="7"/>
          <dgm:dir/>
          <dgm:animLvl val="lvl"/>
        </dgm:presLayoutVars>
      </dgm:prSet>
      <dgm:spPr/>
    </dgm:pt>
    <dgm:pt modelId="{42C1BEE5-75CE-4EFC-A353-6F2B4DE56522}" type="pres">
      <dgm:prSet presAssocID="{30119DFF-3CA6-4D67-8250-354FAC40C71C}" presName="Accent1" presStyleCnt="0"/>
      <dgm:spPr/>
    </dgm:pt>
    <dgm:pt modelId="{270980AC-CC17-43F4-8729-F6871A0ADD67}" type="pres">
      <dgm:prSet presAssocID="{30119DFF-3CA6-4D67-8250-354FAC40C71C}" presName="Accent" presStyleLbl="node1" presStyleIdx="0" presStyleCnt="5"/>
      <dgm:spPr/>
    </dgm:pt>
    <dgm:pt modelId="{ACB00B3E-CACB-4A32-A5D6-181FFD05F3BF}" type="pres">
      <dgm:prSet presAssocID="{30119DFF-3CA6-4D67-8250-354FAC40C71C}" presName="Parent1" presStyleLbl="revTx" presStyleIdx="0" presStyleCnt="5">
        <dgm:presLayoutVars>
          <dgm:chMax val="1"/>
          <dgm:chPref val="1"/>
          <dgm:bulletEnabled val="1"/>
        </dgm:presLayoutVars>
      </dgm:prSet>
      <dgm:spPr/>
    </dgm:pt>
    <dgm:pt modelId="{27DA541D-1F69-4FAC-BA46-69081751DB99}" type="pres">
      <dgm:prSet presAssocID="{35B430D7-BEA6-4114-9C91-D94A8890DD7E}" presName="Accent2" presStyleCnt="0"/>
      <dgm:spPr/>
    </dgm:pt>
    <dgm:pt modelId="{487E8EC9-5519-4C65-A6FC-0E4362A0571E}" type="pres">
      <dgm:prSet presAssocID="{35B430D7-BEA6-4114-9C91-D94A8890DD7E}" presName="Accent" presStyleLbl="node1" presStyleIdx="1" presStyleCnt="5"/>
      <dgm:spPr/>
    </dgm:pt>
    <dgm:pt modelId="{83C971AB-C2ED-4624-84A1-EC97AD215E4F}" type="pres">
      <dgm:prSet presAssocID="{35B430D7-BEA6-4114-9C91-D94A8890DD7E}" presName="Parent2" presStyleLbl="revTx" presStyleIdx="1" presStyleCnt="5">
        <dgm:presLayoutVars>
          <dgm:chMax val="1"/>
          <dgm:chPref val="1"/>
          <dgm:bulletEnabled val="1"/>
        </dgm:presLayoutVars>
      </dgm:prSet>
      <dgm:spPr/>
    </dgm:pt>
    <dgm:pt modelId="{E30F4C58-9F3C-436B-87F1-99AF94D2B1AD}" type="pres">
      <dgm:prSet presAssocID="{206D80CF-3F08-498D-A8C7-4F7B5B108A4D}" presName="Accent3" presStyleCnt="0"/>
      <dgm:spPr/>
    </dgm:pt>
    <dgm:pt modelId="{53DBBD8C-4A43-42FB-B640-145257D14BC1}" type="pres">
      <dgm:prSet presAssocID="{206D80CF-3F08-498D-A8C7-4F7B5B108A4D}" presName="Accent" presStyleLbl="node1" presStyleIdx="2" presStyleCnt="5"/>
      <dgm:spPr/>
    </dgm:pt>
    <dgm:pt modelId="{D2EC00A8-3E32-4048-BD35-D90F26F8486B}" type="pres">
      <dgm:prSet presAssocID="{206D80CF-3F08-498D-A8C7-4F7B5B108A4D}" presName="Parent3" presStyleLbl="revTx" presStyleIdx="2" presStyleCnt="5">
        <dgm:presLayoutVars>
          <dgm:chMax val="1"/>
          <dgm:chPref val="1"/>
          <dgm:bulletEnabled val="1"/>
        </dgm:presLayoutVars>
      </dgm:prSet>
      <dgm:spPr/>
    </dgm:pt>
    <dgm:pt modelId="{82C8AC41-78C4-4E85-A6F3-EF7648A64C54}" type="pres">
      <dgm:prSet presAssocID="{11DB37DB-81AC-4D4C-B39E-2F232E0350BA}" presName="Accent4" presStyleCnt="0"/>
      <dgm:spPr/>
    </dgm:pt>
    <dgm:pt modelId="{0C41DF00-8DFF-41E4-BF20-264C99AE91B3}" type="pres">
      <dgm:prSet presAssocID="{11DB37DB-81AC-4D4C-B39E-2F232E0350BA}" presName="Accent" presStyleLbl="node1" presStyleIdx="3" presStyleCnt="5"/>
      <dgm:spPr/>
    </dgm:pt>
    <dgm:pt modelId="{4B7B5024-0616-4CDD-9925-DE6F58DD1590}" type="pres">
      <dgm:prSet presAssocID="{11DB37DB-81AC-4D4C-B39E-2F232E0350BA}" presName="Parent4" presStyleLbl="revTx" presStyleIdx="3" presStyleCnt="5">
        <dgm:presLayoutVars>
          <dgm:chMax val="1"/>
          <dgm:chPref val="1"/>
          <dgm:bulletEnabled val="1"/>
        </dgm:presLayoutVars>
      </dgm:prSet>
      <dgm:spPr/>
    </dgm:pt>
    <dgm:pt modelId="{C8D8B910-DB40-446B-BD05-AF858A01842C}" type="pres">
      <dgm:prSet presAssocID="{7D523DF3-DD38-4E4C-B869-616E9F25B983}" presName="Accent5" presStyleCnt="0"/>
      <dgm:spPr/>
    </dgm:pt>
    <dgm:pt modelId="{DF8953A0-03CC-4983-9EAD-EB076070FEE0}" type="pres">
      <dgm:prSet presAssocID="{7D523DF3-DD38-4E4C-B869-616E9F25B983}" presName="Accent" presStyleLbl="node1" presStyleIdx="4" presStyleCnt="5"/>
      <dgm:spPr/>
    </dgm:pt>
    <dgm:pt modelId="{1B0B4453-F14A-4D78-AAD7-4F3024E6009C}" type="pres">
      <dgm:prSet presAssocID="{7D523DF3-DD38-4E4C-B869-616E9F25B983}" presName="Parent5" presStyleLbl="revTx" presStyleIdx="4" presStyleCnt="5">
        <dgm:presLayoutVars>
          <dgm:chMax val="1"/>
          <dgm:chPref val="1"/>
          <dgm:bulletEnabled val="1"/>
        </dgm:presLayoutVars>
      </dgm:prSet>
      <dgm:spPr/>
    </dgm:pt>
  </dgm:ptLst>
  <dgm:cxnLst>
    <dgm:cxn modelId="{F2420111-95B4-4E42-81D8-270B1455B741}" type="presOf" srcId="{11DB37DB-81AC-4D4C-B39E-2F232E0350BA}" destId="{4B7B5024-0616-4CDD-9925-DE6F58DD1590}" srcOrd="0" destOrd="0" presId="urn:microsoft.com/office/officeart/2009/layout/CircleArrowProcess"/>
    <dgm:cxn modelId="{B3F71E12-38C1-40E4-82CB-A66E59176931}" srcId="{91969A8D-C967-48F5-8428-6EDC98898FD9}" destId="{11DB37DB-81AC-4D4C-B39E-2F232E0350BA}" srcOrd="3" destOrd="0" parTransId="{AE0DA203-DE7D-47AA-AFE6-13BEA0BDC649}" sibTransId="{9FC9BCA4-0EC4-4A25-AE8E-C6533365970E}"/>
    <dgm:cxn modelId="{09546B17-26AC-4C0C-9A54-C29B96A9EF46}" type="presOf" srcId="{7D523DF3-DD38-4E4C-B869-616E9F25B983}" destId="{1B0B4453-F14A-4D78-AAD7-4F3024E6009C}" srcOrd="0" destOrd="0" presId="urn:microsoft.com/office/officeart/2009/layout/CircleArrowProcess"/>
    <dgm:cxn modelId="{E3D7BC5E-8FE6-49A5-AF16-BD67EF5BF3BF}" type="presOf" srcId="{35B430D7-BEA6-4114-9C91-D94A8890DD7E}" destId="{83C971AB-C2ED-4624-84A1-EC97AD215E4F}" srcOrd="0" destOrd="0" presId="urn:microsoft.com/office/officeart/2009/layout/CircleArrowProcess"/>
    <dgm:cxn modelId="{69B25A59-37A6-47BD-80CA-1726D520E697}" srcId="{91969A8D-C967-48F5-8428-6EDC98898FD9}" destId="{30119DFF-3CA6-4D67-8250-354FAC40C71C}" srcOrd="0" destOrd="0" parTransId="{8DC4A85E-973C-4C9A-AB1F-2C29EAD36011}" sibTransId="{C620F5D2-6D24-48AA-B3AC-A5B9E7A806F6}"/>
    <dgm:cxn modelId="{C8527180-BF1F-4E9E-94A6-E1566AA34E6F}" type="presOf" srcId="{206D80CF-3F08-498D-A8C7-4F7B5B108A4D}" destId="{D2EC00A8-3E32-4048-BD35-D90F26F8486B}" srcOrd="0" destOrd="0" presId="urn:microsoft.com/office/officeart/2009/layout/CircleArrowProcess"/>
    <dgm:cxn modelId="{FE73649E-5DA2-41E9-9DE0-9DC9D84BC70D}" srcId="{91969A8D-C967-48F5-8428-6EDC98898FD9}" destId="{7D523DF3-DD38-4E4C-B869-616E9F25B983}" srcOrd="4" destOrd="0" parTransId="{D007A6EA-9B1B-4562-85B1-E1891F123215}" sibTransId="{BD6AC4CB-0C43-4977-B4A7-9EC9714E904D}"/>
    <dgm:cxn modelId="{FCC328B3-8598-4109-A936-89AAE67B5798}" srcId="{91969A8D-C967-48F5-8428-6EDC98898FD9}" destId="{206D80CF-3F08-498D-A8C7-4F7B5B108A4D}" srcOrd="2" destOrd="0" parTransId="{5D7BC076-731B-4216-95F7-DB6CC6DBC980}" sibTransId="{0F378AC0-3CF5-4A62-B70B-973D8E333516}"/>
    <dgm:cxn modelId="{3A1295DF-E505-4224-BD4C-F13F150DB93E}" srcId="{91969A8D-C967-48F5-8428-6EDC98898FD9}" destId="{35B430D7-BEA6-4114-9C91-D94A8890DD7E}" srcOrd="1" destOrd="0" parTransId="{0FA9D464-B10F-44B8-A7E6-4BCDFB714C6E}" sibTransId="{F1F1114A-BDA5-46C7-BA30-1C22DD6F103C}"/>
    <dgm:cxn modelId="{50100EE1-0E91-42EF-8FD7-3E05CCEF34EA}" type="presOf" srcId="{91969A8D-C967-48F5-8428-6EDC98898FD9}" destId="{043FEB0F-A700-4994-B1D0-E33212C0CE91}" srcOrd="0" destOrd="0" presId="urn:microsoft.com/office/officeart/2009/layout/CircleArrowProcess"/>
    <dgm:cxn modelId="{F1EEF1FF-074F-495A-AE4E-E8F74F7137C5}" type="presOf" srcId="{30119DFF-3CA6-4D67-8250-354FAC40C71C}" destId="{ACB00B3E-CACB-4A32-A5D6-181FFD05F3BF}" srcOrd="0" destOrd="0" presId="urn:microsoft.com/office/officeart/2009/layout/CircleArrowProcess"/>
    <dgm:cxn modelId="{9D2404CD-CB9E-41B5-9894-DAF75936D6F9}" type="presParOf" srcId="{043FEB0F-A700-4994-B1D0-E33212C0CE91}" destId="{42C1BEE5-75CE-4EFC-A353-6F2B4DE56522}" srcOrd="0" destOrd="0" presId="urn:microsoft.com/office/officeart/2009/layout/CircleArrowProcess"/>
    <dgm:cxn modelId="{2B2F1FFE-0B5C-4C8B-A6B3-B5DE1D838F3C}" type="presParOf" srcId="{42C1BEE5-75CE-4EFC-A353-6F2B4DE56522}" destId="{270980AC-CC17-43F4-8729-F6871A0ADD67}" srcOrd="0" destOrd="0" presId="urn:microsoft.com/office/officeart/2009/layout/CircleArrowProcess"/>
    <dgm:cxn modelId="{AA2F163C-22E1-424F-BD65-7963B9A7D60D}" type="presParOf" srcId="{043FEB0F-A700-4994-B1D0-E33212C0CE91}" destId="{ACB00B3E-CACB-4A32-A5D6-181FFD05F3BF}" srcOrd="1" destOrd="0" presId="urn:microsoft.com/office/officeart/2009/layout/CircleArrowProcess"/>
    <dgm:cxn modelId="{3FED0CB4-5507-411F-BA0C-615D59FD2334}" type="presParOf" srcId="{043FEB0F-A700-4994-B1D0-E33212C0CE91}" destId="{27DA541D-1F69-4FAC-BA46-69081751DB99}" srcOrd="2" destOrd="0" presId="urn:microsoft.com/office/officeart/2009/layout/CircleArrowProcess"/>
    <dgm:cxn modelId="{4BEBAB50-6D32-4517-8888-5B3ADDA60171}" type="presParOf" srcId="{27DA541D-1F69-4FAC-BA46-69081751DB99}" destId="{487E8EC9-5519-4C65-A6FC-0E4362A0571E}" srcOrd="0" destOrd="0" presId="urn:microsoft.com/office/officeart/2009/layout/CircleArrowProcess"/>
    <dgm:cxn modelId="{83C4BE04-2E38-407C-9BF0-DF24A9CB0B72}" type="presParOf" srcId="{043FEB0F-A700-4994-B1D0-E33212C0CE91}" destId="{83C971AB-C2ED-4624-84A1-EC97AD215E4F}" srcOrd="3" destOrd="0" presId="urn:microsoft.com/office/officeart/2009/layout/CircleArrowProcess"/>
    <dgm:cxn modelId="{ACEB4627-A25C-4B38-90D8-17EF0862BAC0}" type="presParOf" srcId="{043FEB0F-A700-4994-B1D0-E33212C0CE91}" destId="{E30F4C58-9F3C-436B-87F1-99AF94D2B1AD}" srcOrd="4" destOrd="0" presId="urn:microsoft.com/office/officeart/2009/layout/CircleArrowProcess"/>
    <dgm:cxn modelId="{0D06919A-8D21-4CEA-89B5-189B364E0C28}" type="presParOf" srcId="{E30F4C58-9F3C-436B-87F1-99AF94D2B1AD}" destId="{53DBBD8C-4A43-42FB-B640-145257D14BC1}" srcOrd="0" destOrd="0" presId="urn:microsoft.com/office/officeart/2009/layout/CircleArrowProcess"/>
    <dgm:cxn modelId="{0B455551-05E7-4007-9630-3765742240D7}" type="presParOf" srcId="{043FEB0F-A700-4994-B1D0-E33212C0CE91}" destId="{D2EC00A8-3E32-4048-BD35-D90F26F8486B}" srcOrd="5" destOrd="0" presId="urn:microsoft.com/office/officeart/2009/layout/CircleArrowProcess"/>
    <dgm:cxn modelId="{87856F01-49E6-431C-B3C7-647D1C28D010}" type="presParOf" srcId="{043FEB0F-A700-4994-B1D0-E33212C0CE91}" destId="{82C8AC41-78C4-4E85-A6F3-EF7648A64C54}" srcOrd="6" destOrd="0" presId="urn:microsoft.com/office/officeart/2009/layout/CircleArrowProcess"/>
    <dgm:cxn modelId="{8FCD7956-EE93-40B6-9D94-0D052D0E528C}" type="presParOf" srcId="{82C8AC41-78C4-4E85-A6F3-EF7648A64C54}" destId="{0C41DF00-8DFF-41E4-BF20-264C99AE91B3}" srcOrd="0" destOrd="0" presId="urn:microsoft.com/office/officeart/2009/layout/CircleArrowProcess"/>
    <dgm:cxn modelId="{8D0C8FA0-40C1-4AA7-A060-4A9F56B5473C}" type="presParOf" srcId="{043FEB0F-A700-4994-B1D0-E33212C0CE91}" destId="{4B7B5024-0616-4CDD-9925-DE6F58DD1590}" srcOrd="7" destOrd="0" presId="urn:microsoft.com/office/officeart/2009/layout/CircleArrowProcess"/>
    <dgm:cxn modelId="{C910D44C-6200-41C0-95EA-244514983042}" type="presParOf" srcId="{043FEB0F-A700-4994-B1D0-E33212C0CE91}" destId="{C8D8B910-DB40-446B-BD05-AF858A01842C}" srcOrd="8" destOrd="0" presId="urn:microsoft.com/office/officeart/2009/layout/CircleArrowProcess"/>
    <dgm:cxn modelId="{9F632930-873A-4ADB-814F-7591533484A0}" type="presParOf" srcId="{C8D8B910-DB40-446B-BD05-AF858A01842C}" destId="{DF8953A0-03CC-4983-9EAD-EB076070FEE0}" srcOrd="0" destOrd="0" presId="urn:microsoft.com/office/officeart/2009/layout/CircleArrowProcess"/>
    <dgm:cxn modelId="{9B38731A-7084-49F4-A89E-3238C12234E4}" type="presParOf" srcId="{043FEB0F-A700-4994-B1D0-E33212C0CE91}" destId="{1B0B4453-F14A-4D78-AAD7-4F3024E6009C}" srcOrd="9" destOrd="0" presId="urn:microsoft.com/office/officeart/2009/layout/CircleArrow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60F8B-F588-49CF-9E49-4CC05A879F94}">
      <dsp:nvSpPr>
        <dsp:cNvPr id="0" name=""/>
        <dsp:cNvSpPr/>
      </dsp:nvSpPr>
      <dsp:spPr>
        <a:xfrm>
          <a:off x="3325460" y="0"/>
          <a:ext cx="1750567" cy="1750833"/>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E5F0E6-C9AF-4DFA-A6FC-FE50FB65EC62}">
      <dsp:nvSpPr>
        <dsp:cNvPr id="0" name=""/>
        <dsp:cNvSpPr/>
      </dsp:nvSpPr>
      <dsp:spPr>
        <a:xfrm>
          <a:off x="3712393" y="632104"/>
          <a:ext cx="972756" cy="486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endParaRPr lang="fr-FR" sz="2200" kern="1200"/>
        </a:p>
      </dsp:txBody>
      <dsp:txXfrm>
        <a:off x="3712393" y="632104"/>
        <a:ext cx="972756" cy="486261"/>
      </dsp:txXfrm>
    </dsp:sp>
    <dsp:sp modelId="{4B749A38-F06D-41A6-80BD-EF0B8098D7EC}">
      <dsp:nvSpPr>
        <dsp:cNvPr id="0" name=""/>
        <dsp:cNvSpPr/>
      </dsp:nvSpPr>
      <dsp:spPr>
        <a:xfrm>
          <a:off x="2839246" y="1005983"/>
          <a:ext cx="1750567" cy="1750833"/>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FEE4FA-44A7-4930-B611-A0DDEEA0E9FE}">
      <dsp:nvSpPr>
        <dsp:cNvPr id="0" name=""/>
        <dsp:cNvSpPr/>
      </dsp:nvSpPr>
      <dsp:spPr>
        <a:xfrm>
          <a:off x="3228152" y="1643907"/>
          <a:ext cx="972756" cy="486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endParaRPr lang="fr-FR" sz="2200" kern="1200"/>
        </a:p>
      </dsp:txBody>
      <dsp:txXfrm>
        <a:off x="3228152" y="1643907"/>
        <a:ext cx="972756" cy="486261"/>
      </dsp:txXfrm>
    </dsp:sp>
    <dsp:sp modelId="{50996041-79AF-4EA5-A1F4-6BCA9AE0FBB2}">
      <dsp:nvSpPr>
        <dsp:cNvPr id="0" name=""/>
        <dsp:cNvSpPr/>
      </dsp:nvSpPr>
      <dsp:spPr>
        <a:xfrm>
          <a:off x="3450055" y="2132351"/>
          <a:ext cx="1504008" cy="1504611"/>
        </a:xfrm>
        <a:prstGeom prst="blockArc">
          <a:avLst>
            <a:gd name="adj1" fmla="val 13500000"/>
            <a:gd name="adj2" fmla="val 10800000"/>
            <a:gd name="adj3" fmla="val 1274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7DDF9A-00DF-49B0-8C2A-85C105F7BB41}">
      <dsp:nvSpPr>
        <dsp:cNvPr id="0" name=""/>
        <dsp:cNvSpPr/>
      </dsp:nvSpPr>
      <dsp:spPr>
        <a:xfrm>
          <a:off x="3714694" y="2657165"/>
          <a:ext cx="972756" cy="486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endParaRPr lang="fr-FR" sz="2200" kern="1200"/>
        </a:p>
      </dsp:txBody>
      <dsp:txXfrm>
        <a:off x="3714694" y="2657165"/>
        <a:ext cx="972756" cy="4862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980AC-CC17-43F4-8729-F6871A0ADD67}">
      <dsp:nvSpPr>
        <dsp:cNvPr id="0" name=""/>
        <dsp:cNvSpPr/>
      </dsp:nvSpPr>
      <dsp:spPr>
        <a:xfrm>
          <a:off x="1632943" y="0"/>
          <a:ext cx="1334001" cy="1334068"/>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B00B3E-CACB-4A32-A5D6-181FFD05F3BF}">
      <dsp:nvSpPr>
        <dsp:cNvPr id="0" name=""/>
        <dsp:cNvSpPr/>
      </dsp:nvSpPr>
      <dsp:spPr>
        <a:xfrm>
          <a:off x="1927469" y="483158"/>
          <a:ext cx="744448" cy="372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rgbClr val="6FEBA0"/>
              </a:solidFill>
            </a:rPr>
            <a:t>LOF</a:t>
          </a:r>
          <a:endParaRPr lang="fr-FR" sz="1000" b="1" kern="1200" dirty="0">
            <a:solidFill>
              <a:srgbClr val="6FEBA0"/>
            </a:solidFill>
          </a:endParaRPr>
        </a:p>
      </dsp:txBody>
      <dsp:txXfrm>
        <a:off x="1927469" y="483158"/>
        <a:ext cx="744448" cy="372057"/>
      </dsp:txXfrm>
    </dsp:sp>
    <dsp:sp modelId="{487E8EC9-5519-4C65-A6FC-0E4362A0571E}">
      <dsp:nvSpPr>
        <dsp:cNvPr id="0" name=""/>
        <dsp:cNvSpPr/>
      </dsp:nvSpPr>
      <dsp:spPr>
        <a:xfrm>
          <a:off x="1262346" y="766507"/>
          <a:ext cx="1334001" cy="1334068"/>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C971AB-C2ED-4624-84A1-EC97AD215E4F}">
      <dsp:nvSpPr>
        <dsp:cNvPr id="0" name=""/>
        <dsp:cNvSpPr/>
      </dsp:nvSpPr>
      <dsp:spPr>
        <a:xfrm>
          <a:off x="1555370" y="1251388"/>
          <a:ext cx="744448" cy="372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fr-FR" sz="1050" b="1" kern="1200" dirty="0">
              <a:solidFill>
                <a:srgbClr val="B6DF5E"/>
              </a:solidFill>
            </a:rPr>
            <a:t>Lois de décentralisation</a:t>
          </a:r>
        </a:p>
      </dsp:txBody>
      <dsp:txXfrm>
        <a:off x="1555370" y="1251388"/>
        <a:ext cx="744448" cy="372057"/>
      </dsp:txXfrm>
    </dsp:sp>
    <dsp:sp modelId="{53DBBD8C-4A43-42FB-B640-145257D14BC1}">
      <dsp:nvSpPr>
        <dsp:cNvPr id="0" name=""/>
        <dsp:cNvSpPr/>
      </dsp:nvSpPr>
      <dsp:spPr>
        <a:xfrm>
          <a:off x="1632943" y="1536460"/>
          <a:ext cx="1334001" cy="1334068"/>
        </a:xfrm>
        <a:prstGeom prst="circularArrow">
          <a:avLst>
            <a:gd name="adj1" fmla="val 10980"/>
            <a:gd name="adj2" fmla="val 1142322"/>
            <a:gd name="adj3" fmla="val 4500000"/>
            <a:gd name="adj4" fmla="val 13500000"/>
            <a:gd name="adj5" fmla="val 125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EC00A8-3E32-4048-BD35-D90F26F8486B}">
      <dsp:nvSpPr>
        <dsp:cNvPr id="0" name=""/>
        <dsp:cNvSpPr/>
      </dsp:nvSpPr>
      <dsp:spPr>
        <a:xfrm>
          <a:off x="1927469" y="2019188"/>
          <a:ext cx="744448" cy="372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rgbClr val="EFB251"/>
              </a:solidFill>
            </a:rPr>
            <a:t>SRU</a:t>
          </a:r>
        </a:p>
      </dsp:txBody>
      <dsp:txXfrm>
        <a:off x="1927469" y="2019188"/>
        <a:ext cx="744448" cy="372057"/>
      </dsp:txXfrm>
    </dsp:sp>
    <dsp:sp modelId="{0C41DF00-8DFF-41E4-BF20-264C99AE91B3}">
      <dsp:nvSpPr>
        <dsp:cNvPr id="0" name=""/>
        <dsp:cNvSpPr/>
      </dsp:nvSpPr>
      <dsp:spPr>
        <a:xfrm>
          <a:off x="1262346" y="2304260"/>
          <a:ext cx="1334001" cy="1334068"/>
        </a:xfrm>
        <a:prstGeom prst="leftCircularArrow">
          <a:avLst>
            <a:gd name="adj1" fmla="val 10980"/>
            <a:gd name="adj2" fmla="val 1142322"/>
            <a:gd name="adj3" fmla="val 6300000"/>
            <a:gd name="adj4" fmla="val 18900000"/>
            <a:gd name="adj5" fmla="val 125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7B5024-0616-4CDD-9925-DE6F58DD1590}">
      <dsp:nvSpPr>
        <dsp:cNvPr id="0" name=""/>
        <dsp:cNvSpPr/>
      </dsp:nvSpPr>
      <dsp:spPr>
        <a:xfrm>
          <a:off x="1555370" y="2787418"/>
          <a:ext cx="744448" cy="372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b="1" kern="1200" dirty="0">
              <a:solidFill>
                <a:srgbClr val="EF755F"/>
              </a:solidFill>
            </a:rPr>
            <a:t>Grenelle</a:t>
          </a:r>
        </a:p>
      </dsp:txBody>
      <dsp:txXfrm>
        <a:off x="1555370" y="2787418"/>
        <a:ext cx="744448" cy="372057"/>
      </dsp:txXfrm>
    </dsp:sp>
    <dsp:sp modelId="{DF8953A0-03CC-4983-9EAD-EB076070FEE0}">
      <dsp:nvSpPr>
        <dsp:cNvPr id="0" name=""/>
        <dsp:cNvSpPr/>
      </dsp:nvSpPr>
      <dsp:spPr>
        <a:xfrm>
          <a:off x="1727782" y="3159476"/>
          <a:ext cx="1146074" cy="1146747"/>
        </a:xfrm>
        <a:prstGeom prst="blockArc">
          <a:avLst>
            <a:gd name="adj1" fmla="val 13500000"/>
            <a:gd name="adj2" fmla="val 10800000"/>
            <a:gd name="adj3" fmla="val 1274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0B4453-F14A-4D78-AAD7-4F3024E6009C}">
      <dsp:nvSpPr>
        <dsp:cNvPr id="0" name=""/>
        <dsp:cNvSpPr/>
      </dsp:nvSpPr>
      <dsp:spPr>
        <a:xfrm>
          <a:off x="1927469" y="3555649"/>
          <a:ext cx="744448" cy="372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rgbClr val="ED515C"/>
              </a:solidFill>
            </a:rPr>
            <a:t>ALUR</a:t>
          </a:r>
        </a:p>
      </dsp:txBody>
      <dsp:txXfrm>
        <a:off x="1927469" y="3555649"/>
        <a:ext cx="744448" cy="372057"/>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CAE6AE-6738-4FFF-AA29-5DDBB3FE334A}" type="datetimeFigureOut">
              <a:rPr lang="fr-BE" smtClean="0"/>
              <a:t>28-09-20</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76D7C-69EE-428B-991C-A42E9D3D48A5}" type="slidenum">
              <a:rPr lang="fr-BE" smtClean="0"/>
              <a:t>‹N°›</a:t>
            </a:fld>
            <a:endParaRPr lang="fr-BE"/>
          </a:p>
        </p:txBody>
      </p:sp>
    </p:spTree>
    <p:extLst>
      <p:ext uri="{BB962C8B-B14F-4D97-AF65-F5344CB8AC3E}">
        <p14:creationId xmlns:p14="http://schemas.microsoft.com/office/powerpoint/2010/main" val="212849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56885A-7451-463D-A1EF-F080A5BDCC0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3500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baseline="0" dirty="0"/>
              <a:t>Ne pas complexifier les projets des particuliers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baseline="0" dirty="0"/>
              <a:t>Valoriser les projets « </a:t>
            </a:r>
            <a:r>
              <a:rPr lang="fr-FR" baseline="0" dirty="0" err="1"/>
              <a:t>eco-friendly</a:t>
            </a:r>
            <a:r>
              <a:rPr lang="fr-FR" baseline="0" dirty="0"/>
              <a:t> »</a:t>
            </a:r>
          </a:p>
          <a:p>
            <a:pPr marL="0" indent="0">
              <a:buFontTx/>
              <a:buNone/>
            </a:pPr>
            <a:endParaRPr lang="fr-FR" baseline="0"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56885A-7451-463D-A1EF-F080A5BDCC0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6247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FR" baseline="0"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56885A-7451-463D-A1EF-F080A5BDCC0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1568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FR" baseline="0"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56885A-7451-463D-A1EF-F080A5BDCC0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4333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a:t>- </a:t>
            </a:r>
          </a:p>
          <a:p>
            <a:pPr marL="0" indent="0">
              <a:buFontTx/>
              <a:buNone/>
            </a:pPr>
            <a:endParaRPr lang="fr-FR" baseline="0"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56885A-7451-463D-A1EF-F080A5BDCC0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880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a:t>- Notion de continuité</a:t>
            </a:r>
          </a:p>
          <a:p>
            <a:pPr marL="0" indent="0">
              <a:buFontTx/>
              <a:buNone/>
            </a:pPr>
            <a:endParaRPr lang="fr-FR" baseline="0"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56885A-7451-463D-A1EF-F080A5BDCC0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8868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 </a:t>
            </a:r>
            <a:r>
              <a:rPr lang="fr-FR" baseline="0" dirty="0"/>
              <a:t>- Penser l’espace vert dès la conception du projet sans figer pour autant les formes urbaines</a:t>
            </a: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56885A-7451-463D-A1EF-F080A5BDCC0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3282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56885A-7451-463D-A1EF-F080A5BDCC0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4713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56885A-7451-463D-A1EF-F080A5BDCC0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9278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56885A-7451-463D-A1EF-F080A5BDCC0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0732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baseline="0"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56885A-7451-463D-A1EF-F080A5BDCC0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4454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sz="1200" dirty="0">
                <a:solidFill>
                  <a:schemeClr val="bg1"/>
                </a:solidFill>
              </a:rPr>
              <a:t>Superficie : 141 267 hectares</a:t>
            </a:r>
            <a:endParaRPr lang="fr-FR" dirty="0"/>
          </a:p>
          <a:p>
            <a:pPr marL="171450" indent="-171450">
              <a:buFontTx/>
              <a:buChar char="-"/>
            </a:pPr>
            <a:r>
              <a:rPr lang="fr-FR" dirty="0"/>
              <a:t>Une</a:t>
            </a:r>
            <a:r>
              <a:rPr lang="fr-FR" baseline="0" dirty="0"/>
              <a:t> consommation d’espaces naturels, agricoles et forestiers à hauteur de 103 hectares par an</a:t>
            </a:r>
          </a:p>
          <a:p>
            <a:pPr marL="171450" indent="-171450">
              <a:buFontTx/>
              <a:buChar char="-"/>
            </a:pPr>
            <a:r>
              <a:rPr lang="fr-FR" baseline="0" dirty="0"/>
              <a:t>Une situation d’étalement urbain, de fragmentation des espaces et de banalisation des paysages</a:t>
            </a: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56885A-7451-463D-A1EF-F080A5BDCC0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9574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baseline="0"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56885A-7451-463D-A1EF-F080A5BDCC0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1214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FR" baseline="0"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56885A-7451-463D-A1EF-F080A5BDCC0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6311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r>
              <a:rPr lang="fr-FR" baseline="0" dirty="0"/>
              <a:t>- PLUi arrêté en conseil communautaire du 07/02/2019 &gt;&gt; pas encore de retours d’expérience</a:t>
            </a: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56885A-7451-463D-A1EF-F080A5BDCC0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7613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baseline="0" dirty="0"/>
              <a:t>Ne pas complexifier les projets des particuliers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baseline="0" dirty="0"/>
              <a:t>Valoriser les projets « </a:t>
            </a:r>
            <a:r>
              <a:rPr lang="fr-FR" baseline="0" dirty="0" err="1"/>
              <a:t>eco-friendly</a:t>
            </a:r>
            <a:r>
              <a:rPr lang="fr-FR" baseline="0" dirty="0"/>
              <a:t> »</a:t>
            </a:r>
          </a:p>
          <a:p>
            <a:pPr marL="0" indent="0">
              <a:buFontTx/>
              <a:buNone/>
            </a:pPr>
            <a:endParaRPr lang="fr-FR" baseline="0"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56885A-7451-463D-A1EF-F080A5BDCC0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9450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ge de garde">
    <p:bg>
      <p:bgPr>
        <a:solidFill>
          <a:srgbClr val="2E75B6"/>
        </a:solidFill>
        <a:effectLst/>
      </p:bgPr>
    </p:bg>
    <p:spTree>
      <p:nvGrpSpPr>
        <p:cNvPr id="1" name=""/>
        <p:cNvGrpSpPr/>
        <p:nvPr/>
      </p:nvGrpSpPr>
      <p:grpSpPr>
        <a:xfrm>
          <a:off x="0" y="0"/>
          <a:ext cx="0" cy="0"/>
          <a:chOff x="0" y="0"/>
          <a:chExt cx="0" cy="0"/>
        </a:xfrm>
      </p:grpSpPr>
      <p:sp>
        <p:nvSpPr>
          <p:cNvPr id="20" name="Rectangle 19"/>
          <p:cNvSpPr/>
          <p:nvPr userDrawn="1"/>
        </p:nvSpPr>
        <p:spPr>
          <a:xfrm>
            <a:off x="-35320" y="-47767"/>
            <a:ext cx="12297833" cy="698083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noFill/>
            </a:endParaRPr>
          </a:p>
        </p:txBody>
      </p:sp>
      <p:sp>
        <p:nvSpPr>
          <p:cNvPr id="2" name="Titre 1"/>
          <p:cNvSpPr>
            <a:spLocks noGrp="1"/>
          </p:cNvSpPr>
          <p:nvPr>
            <p:ph type="ctrTitle"/>
          </p:nvPr>
        </p:nvSpPr>
        <p:spPr>
          <a:xfrm>
            <a:off x="1524000" y="2495912"/>
            <a:ext cx="9144000" cy="1387501"/>
          </a:xfrm>
          <a:prstGeom prst="rect">
            <a:avLst/>
          </a:prstGeom>
        </p:spPr>
        <p:txBody>
          <a:bodyPr anchor="b">
            <a:normAutofit/>
          </a:bodyPr>
          <a:lstStyle>
            <a:lvl1pPr algn="ctr">
              <a:defRPr sz="4000" b="1">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fr-FR" dirty="0"/>
              <a:t>Modifiez le style du titre</a:t>
            </a:r>
            <a:endParaRPr lang="fr-BE" dirty="0"/>
          </a:p>
        </p:txBody>
      </p:sp>
      <p:sp>
        <p:nvSpPr>
          <p:cNvPr id="3" name="Sous-titre 2"/>
          <p:cNvSpPr>
            <a:spLocks noGrp="1"/>
          </p:cNvSpPr>
          <p:nvPr>
            <p:ph type="subTitle" idx="1"/>
          </p:nvPr>
        </p:nvSpPr>
        <p:spPr>
          <a:xfrm>
            <a:off x="1524000" y="4004026"/>
            <a:ext cx="9144000" cy="817687"/>
          </a:xfrm>
          <a:prstGeom prst="rect">
            <a:avLst/>
          </a:prstGeom>
        </p:spPr>
        <p:txBody>
          <a:bodyPr/>
          <a:lstStyle>
            <a:lvl1pPr marL="0" indent="0" algn="ctr">
              <a:buNone/>
              <a:defRPr lang="fr-BE" dirty="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endParaRPr lang="fr-BE" dirty="0"/>
          </a:p>
        </p:txBody>
      </p:sp>
      <p:sp>
        <p:nvSpPr>
          <p:cNvPr id="15" name="Rectangle 14"/>
          <p:cNvSpPr/>
          <p:nvPr userDrawn="1"/>
        </p:nvSpPr>
        <p:spPr>
          <a:xfrm>
            <a:off x="-35320" y="5712977"/>
            <a:ext cx="12297834" cy="1220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84" y="82294"/>
            <a:ext cx="3880112" cy="1816612"/>
          </a:xfrm>
          <a:prstGeom prst="rect">
            <a:avLst/>
          </a:prstGeom>
        </p:spPr>
      </p:pic>
      <p:pic>
        <p:nvPicPr>
          <p:cNvPr id="11" name="Imag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t="12898" r="22294" b="13973"/>
          <a:stretch/>
        </p:blipFill>
        <p:spPr>
          <a:xfrm>
            <a:off x="7206020" y="5739576"/>
            <a:ext cx="4988258" cy="1155099"/>
          </a:xfrm>
          <a:prstGeom prst="rect">
            <a:avLst/>
          </a:prstGeom>
        </p:spPr>
      </p:pic>
    </p:spTree>
    <p:extLst>
      <p:ext uri="{BB962C8B-B14F-4D97-AF65-F5344CB8AC3E}">
        <p14:creationId xmlns:p14="http://schemas.microsoft.com/office/powerpoint/2010/main" val="1339148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814729" y="2174875"/>
            <a:ext cx="5189857" cy="576262"/>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4" name="Content Placeholder 3"/>
          <p:cNvSpPr>
            <a:spLocks noGrp="1"/>
          </p:cNvSpPr>
          <p:nvPr>
            <p:ph sz="half" idx="2"/>
          </p:nvPr>
        </p:nvSpPr>
        <p:spPr>
          <a:xfrm>
            <a:off x="814729" y="2751140"/>
            <a:ext cx="5189856" cy="3109913"/>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7417" y="2174875"/>
            <a:ext cx="5194583" cy="576262"/>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Content Placeholder 5"/>
          <p:cNvSpPr>
            <a:spLocks noGrp="1"/>
          </p:cNvSpPr>
          <p:nvPr>
            <p:ph sz="quarter" idx="4"/>
          </p:nvPr>
        </p:nvSpPr>
        <p:spPr>
          <a:xfrm>
            <a:off x="6187417" y="2751140"/>
            <a:ext cx="5194583" cy="3109913"/>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9/28/2020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569541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9/28/2020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228650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9/28/2020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618743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12" name="Freeform 6"/>
          <p:cNvSpPr>
            <a:spLocks noChangeAspect="1"/>
          </p:cNvSpPr>
          <p:nvPr/>
        </p:nvSpPr>
        <p:spPr bwMode="auto">
          <a:xfrm>
            <a:off x="1073152" y="446089"/>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2" y="446088"/>
            <a:ext cx="3547533" cy="1618396"/>
          </a:xfrm>
        </p:spPr>
        <p:txBody>
          <a:bodyPr anchor="b"/>
          <a:lstStyle>
            <a:lvl1pPr algn="l">
              <a:defRPr sz="1500" b="1"/>
            </a:lvl1pPr>
          </a:lstStyle>
          <a:p>
            <a:r>
              <a:rPr lang="fr-FR"/>
              <a:t>Modifiez le style du titre</a:t>
            </a:r>
            <a:endParaRPr lang="en-US" dirty="0"/>
          </a:p>
        </p:txBody>
      </p:sp>
      <p:sp>
        <p:nvSpPr>
          <p:cNvPr id="3" name="Content Placeholder 2"/>
          <p:cNvSpPr>
            <a:spLocks noGrp="1"/>
          </p:cNvSpPr>
          <p:nvPr>
            <p:ph idx="1"/>
          </p:nvPr>
        </p:nvSpPr>
        <p:spPr>
          <a:xfrm>
            <a:off x="4855634" y="446090"/>
            <a:ext cx="6252633" cy="5414963"/>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073152" y="2260740"/>
            <a:ext cx="3547533" cy="360031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Modifiez les styles du texte du masque</a:t>
            </a:r>
          </a:p>
        </p:txBody>
      </p:sp>
      <p:sp>
        <p:nvSpPr>
          <p:cNvPr id="5" name="Date Placeholder 4"/>
          <p:cNvSpPr>
            <a:spLocks noGrp="1"/>
          </p:cNvSpPr>
          <p:nvPr>
            <p:ph type="dt" sz="half" idx="10"/>
          </p:nvPr>
        </p:nvSpPr>
        <p:spPr/>
        <p:txBody>
          <a:bodyPr/>
          <a:lstStyle/>
          <a:p>
            <a:fld id="{D0DF5E60-9974-AC48-9591-99C2BB44B7CF}" type="datetimeFigureOut">
              <a:rPr lang="en-US" dirty="0"/>
              <a:pPr/>
              <a:t>9/28/2020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888463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14729" y="727524"/>
            <a:ext cx="4852988" cy="1617163"/>
          </a:xfrm>
        </p:spPr>
        <p:txBody>
          <a:bodyPr anchor="b">
            <a:normAutofit/>
          </a:bodyPr>
          <a:lstStyle>
            <a:lvl1pPr algn="l">
              <a:defRPr sz="1800" b="0"/>
            </a:lvl1pPr>
          </a:lstStyle>
          <a:p>
            <a:r>
              <a:rPr lang="fr-FR"/>
              <a:t>Modifiez le style du titre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050"/>
            </a:lvl1pPr>
          </a:lstStyle>
          <a:p>
            <a:r>
              <a:rPr lang="fr-FR"/>
              <a:t>Cliquez sur l'icône pour ajouter une image</a:t>
            </a:r>
            <a:endParaRPr lang="en-US" dirty="0"/>
          </a:p>
        </p:txBody>
      </p:sp>
      <p:sp>
        <p:nvSpPr>
          <p:cNvPr id="4" name="Text Placeholder 3"/>
          <p:cNvSpPr>
            <a:spLocks noGrp="1"/>
          </p:cNvSpPr>
          <p:nvPr>
            <p:ph type="body" sz="half" idx="2"/>
          </p:nvPr>
        </p:nvSpPr>
        <p:spPr>
          <a:xfrm>
            <a:off x="814729" y="2344684"/>
            <a:ext cx="4852988" cy="3516365"/>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Modifiez les styles du texte du masque</a:t>
            </a:r>
          </a:p>
        </p:txBody>
      </p:sp>
      <p:sp>
        <p:nvSpPr>
          <p:cNvPr id="5" name="Date Placeholder 4"/>
          <p:cNvSpPr>
            <a:spLocks noGrp="1"/>
          </p:cNvSpPr>
          <p:nvPr>
            <p:ph type="dt" sz="half" idx="10"/>
          </p:nvPr>
        </p:nvSpPr>
        <p:spPr>
          <a:xfrm>
            <a:off x="3885811" y="6041364"/>
            <a:ext cx="976879" cy="365125"/>
          </a:xfrm>
        </p:spPr>
        <p:txBody>
          <a:bodyPr/>
          <a:lstStyle/>
          <a:p>
            <a:fld id="{18C79C5D-2A6F-F04D-97DA-BEF2467B64E4}" type="datetimeFigureOut">
              <a:rPr lang="en-US" dirty="0"/>
              <a:pPr/>
              <a:t>9/28/2020</a:t>
            </a:fld>
            <a:endParaRPr lang="en-US" dirty="0"/>
          </a:p>
        </p:txBody>
      </p:sp>
      <p:sp>
        <p:nvSpPr>
          <p:cNvPr id="6" name="Footer Placeholder 5"/>
          <p:cNvSpPr>
            <a:spLocks noGrp="1"/>
          </p:cNvSpPr>
          <p:nvPr>
            <p:ph type="ftr" sz="quarter" idx="11"/>
          </p:nvPr>
        </p:nvSpPr>
        <p:spPr>
          <a:xfrm>
            <a:off x="590396" y="6041364"/>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90"/>
            <a:ext cx="1062155" cy="490599"/>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411182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9" cy="566738"/>
          </a:xfrm>
        </p:spPr>
        <p:txBody>
          <a:bodyPr anchor="b">
            <a:normAutofit/>
          </a:bodyPr>
          <a:lstStyle>
            <a:lvl1pPr algn="l">
              <a:defRPr sz="1800" b="0"/>
            </a:lvl1pPr>
          </a:lstStyle>
          <a:p>
            <a:r>
              <a:rPr lang="fr-FR"/>
              <a:t>Modifiez le style du titre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200"/>
            </a:lvl1pPr>
          </a:lstStyle>
          <a:p>
            <a:r>
              <a:rPr lang="fr-FR"/>
              <a:t>Cliquez sur l'icône pour ajouter une image</a:t>
            </a:r>
            <a:endParaRPr lang="en-US" dirty="0"/>
          </a:p>
        </p:txBody>
      </p:sp>
      <p:sp>
        <p:nvSpPr>
          <p:cNvPr id="4" name="Text Placeholder 3"/>
          <p:cNvSpPr>
            <a:spLocks noGrp="1"/>
          </p:cNvSpPr>
          <p:nvPr>
            <p:ph type="body" sz="half" idx="2"/>
          </p:nvPr>
        </p:nvSpPr>
        <p:spPr>
          <a:xfrm>
            <a:off x="810000" y="5367338"/>
            <a:ext cx="10561419"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Modifiez les styles du texte du masque</a:t>
            </a:r>
          </a:p>
        </p:txBody>
      </p:sp>
      <p:sp>
        <p:nvSpPr>
          <p:cNvPr id="5" name="Date Placeholder 4"/>
          <p:cNvSpPr>
            <a:spLocks noGrp="1"/>
          </p:cNvSpPr>
          <p:nvPr>
            <p:ph type="dt" sz="half" idx="10"/>
          </p:nvPr>
        </p:nvSpPr>
        <p:spPr/>
        <p:txBody>
          <a:bodyPr/>
          <a:lstStyle/>
          <a:p>
            <a:fld id="{18C79C5D-2A6F-F04D-97DA-BEF2467B64E4}" type="datetimeFigureOut">
              <a:rPr lang="en-US" dirty="0"/>
              <a:pPr/>
              <a:t>9/28/2020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894086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3150" b="1" cap="none"/>
            </a:lvl1pPr>
          </a:lstStyle>
          <a:p>
            <a:r>
              <a:rPr lang="fr-FR"/>
              <a:t>Modifiez le style du titre</a:t>
            </a:r>
            <a:endParaRPr lang="en-US" dirty="0"/>
          </a:p>
        </p:txBody>
      </p:sp>
      <p:sp>
        <p:nvSpPr>
          <p:cNvPr id="3" name="Text Placeholder 2"/>
          <p:cNvSpPr>
            <a:spLocks noGrp="1"/>
          </p:cNvSpPr>
          <p:nvPr>
            <p:ph type="body" idx="1"/>
          </p:nvPr>
        </p:nvSpPr>
        <p:spPr>
          <a:xfrm>
            <a:off x="853191" y="4443682"/>
            <a:ext cx="5891636" cy="713241"/>
          </a:xfrm>
        </p:spPr>
        <p:txBody>
          <a:bodyPr anchor="t">
            <a:no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Modifiez les styles du texte du masque</a:t>
            </a:r>
          </a:p>
        </p:txBody>
      </p:sp>
      <p:sp>
        <p:nvSpPr>
          <p:cNvPr id="9" name="Text Placeholder 5"/>
          <p:cNvSpPr>
            <a:spLocks noGrp="1"/>
          </p:cNvSpPr>
          <p:nvPr>
            <p:ph type="body" sz="quarter" idx="16"/>
          </p:nvPr>
        </p:nvSpPr>
        <p:spPr>
          <a:xfrm>
            <a:off x="7574644" y="1081458"/>
            <a:ext cx="3810001" cy="4075465"/>
          </a:xfrm>
        </p:spPr>
        <p:txBody>
          <a:bodyPr anchor="t"/>
          <a:lstStyle>
            <a:lvl1pPr marL="0" indent="0">
              <a:buFontTx/>
              <a:buNone/>
              <a:defRPr/>
            </a:lvl1pPr>
          </a:lstStyle>
          <a:p>
            <a:pPr lvl="0"/>
            <a:r>
              <a:rPr lang="fr-FR"/>
              <a:t>Modifiez les styles du texte du masque</a:t>
            </a:r>
          </a:p>
        </p:txBody>
      </p:sp>
      <p:sp>
        <p:nvSpPr>
          <p:cNvPr id="4" name="Date Placeholder 3"/>
          <p:cNvSpPr>
            <a:spLocks noGrp="1"/>
          </p:cNvSpPr>
          <p:nvPr>
            <p:ph type="dt" sz="half" idx="10"/>
          </p:nvPr>
        </p:nvSpPr>
        <p:spPr/>
        <p:txBody>
          <a:bodyPr/>
          <a:lstStyle/>
          <a:p>
            <a:fld id="{8DFA1846-DA80-1C48-A609-854EA85C59AD}" type="datetimeFigureOut">
              <a:rPr lang="en-US" dirty="0"/>
              <a:pPr/>
              <a:t>9/28/2020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485220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9" name="Freeform 6"/>
          <p:cNvSpPr>
            <a:spLocks noChangeAspect="1"/>
          </p:cNvSpPr>
          <p:nvPr/>
        </p:nvSpPr>
        <p:spPr bwMode="auto">
          <a:xfrm>
            <a:off x="1140885"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90" y="2435959"/>
            <a:ext cx="4382521" cy="2007789"/>
          </a:xfrm>
        </p:spPr>
        <p:txBody>
          <a:bodyPr/>
          <a:lstStyle>
            <a:lvl1pPr>
              <a:defRPr sz="2400"/>
            </a:lvl1pPr>
          </a:lstStyle>
          <a:p>
            <a:r>
              <a:rPr lang="fr-FR"/>
              <a:t>Modifiez le style du titre</a:t>
            </a:r>
            <a:endParaRPr lang="en-US" dirty="0"/>
          </a:p>
        </p:txBody>
      </p:sp>
      <p:sp>
        <p:nvSpPr>
          <p:cNvPr id="6" name="Text Placeholder 5"/>
          <p:cNvSpPr>
            <a:spLocks noGrp="1"/>
          </p:cNvSpPr>
          <p:nvPr>
            <p:ph type="body" sz="quarter" idx="16"/>
          </p:nvPr>
        </p:nvSpPr>
        <p:spPr>
          <a:xfrm>
            <a:off x="6156001" y="2286002"/>
            <a:ext cx="4880300" cy="2295525"/>
          </a:xfrm>
        </p:spPr>
        <p:txBody>
          <a:bodyPr anchor="t"/>
          <a:lstStyle>
            <a:lvl1pPr marL="0" indent="0">
              <a:buFontTx/>
              <a:buNone/>
              <a:defRPr/>
            </a:lvl1pPr>
          </a:lstStyle>
          <a:p>
            <a:pPr lvl="0"/>
            <a:r>
              <a:rPr lang="fr-FR"/>
              <a:t>Modifiez les styles du texte du masque</a:t>
            </a:r>
          </a:p>
        </p:txBody>
      </p:sp>
      <p:sp>
        <p:nvSpPr>
          <p:cNvPr id="2" name="Date Placeholder 1"/>
          <p:cNvSpPr>
            <a:spLocks noGrp="1"/>
          </p:cNvSpPr>
          <p:nvPr>
            <p:ph type="dt" sz="half" idx="10"/>
          </p:nvPr>
        </p:nvSpPr>
        <p:spPr/>
        <p:txBody>
          <a:bodyPr/>
          <a:lstStyle/>
          <a:p>
            <a:fld id="{FBF54567-0DE4-3F47-BF90-CB84690072F9}" type="datetimeFigureOut">
              <a:rPr lang="en-US" dirty="0"/>
              <a:pPr/>
              <a:t>9/28/2020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876843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9/28/2020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828117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12" name="Freeform 6"/>
          <p:cNvSpPr>
            <a:spLocks noChangeAspect="1"/>
          </p:cNvSpPr>
          <p:nvPr/>
        </p:nvSpPr>
        <p:spPr bwMode="auto">
          <a:xfrm>
            <a:off x="7669652"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2" y="586171"/>
            <a:ext cx="2494791" cy="513479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10002" y="446089"/>
            <a:ext cx="6611540" cy="5414962"/>
          </a:xfrm>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9/28/2020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742678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itre">
    <p:bg>
      <p:bgPr>
        <a:gradFill>
          <a:gsLst>
            <a:gs pos="0">
              <a:srgbClr val="BCD631"/>
            </a:gs>
            <a:gs pos="50000">
              <a:srgbClr val="BCD631"/>
            </a:gs>
            <a:gs pos="100000">
              <a:srgbClr val="BCD631"/>
            </a:gs>
          </a:gsLst>
          <a:lin ang="18900000" scaled="1"/>
        </a:gradFill>
        <a:effectLst/>
      </p:bgPr>
    </p:bg>
    <p:spTree>
      <p:nvGrpSpPr>
        <p:cNvPr id="1" name=""/>
        <p:cNvGrpSpPr/>
        <p:nvPr/>
      </p:nvGrpSpPr>
      <p:grpSpPr>
        <a:xfrm>
          <a:off x="0" y="0"/>
          <a:ext cx="0" cy="0"/>
          <a:chOff x="0" y="0"/>
          <a:chExt cx="0" cy="0"/>
        </a:xfrm>
      </p:grpSpPr>
      <p:sp>
        <p:nvSpPr>
          <p:cNvPr id="4" name="Rectangle 3"/>
          <p:cNvSpPr/>
          <p:nvPr userDrawn="1"/>
        </p:nvSpPr>
        <p:spPr>
          <a:xfrm>
            <a:off x="-43168" y="-68239"/>
            <a:ext cx="12312506" cy="6987654"/>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re 1"/>
          <p:cNvSpPr>
            <a:spLocks noGrp="1"/>
          </p:cNvSpPr>
          <p:nvPr>
            <p:ph type="ctrTitle"/>
          </p:nvPr>
        </p:nvSpPr>
        <p:spPr>
          <a:xfrm>
            <a:off x="1524000" y="2989009"/>
            <a:ext cx="9144000" cy="1464659"/>
          </a:xfrm>
          <a:prstGeom prst="rect">
            <a:avLst/>
          </a:prstGeom>
        </p:spPr>
        <p:txBody>
          <a:bodyPr anchor="t">
            <a:normAutofit/>
          </a:bodyPr>
          <a:lstStyle>
            <a:lvl1pPr algn="ctr">
              <a:defRPr sz="3600" b="1">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fr-FR" dirty="0"/>
              <a:t>Modifiez le style du titre</a:t>
            </a:r>
            <a:endParaRPr lang="fr-BE" dirty="0"/>
          </a:p>
        </p:txBody>
      </p:sp>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973" y="160572"/>
            <a:ext cx="2882884" cy="1349724"/>
          </a:xfrm>
          <a:prstGeom prst="rect">
            <a:avLst/>
          </a:prstGeom>
        </p:spPr>
      </p:pic>
    </p:spTree>
    <p:extLst>
      <p:ext uri="{BB962C8B-B14F-4D97-AF65-F5344CB8AC3E}">
        <p14:creationId xmlns:p14="http://schemas.microsoft.com/office/powerpoint/2010/main" val="308033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1 colonne">
    <p:spTree>
      <p:nvGrpSpPr>
        <p:cNvPr id="1" name=""/>
        <p:cNvGrpSpPr/>
        <p:nvPr/>
      </p:nvGrpSpPr>
      <p:grpSpPr>
        <a:xfrm>
          <a:off x="0" y="0"/>
          <a:ext cx="0" cy="0"/>
          <a:chOff x="0" y="0"/>
          <a:chExt cx="0" cy="0"/>
        </a:xfrm>
      </p:grpSpPr>
      <p:sp>
        <p:nvSpPr>
          <p:cNvPr id="2" name="Titre 1"/>
          <p:cNvSpPr>
            <a:spLocks noGrp="1"/>
          </p:cNvSpPr>
          <p:nvPr>
            <p:ph type="title"/>
          </p:nvPr>
        </p:nvSpPr>
        <p:spPr>
          <a:xfrm>
            <a:off x="307497" y="365125"/>
            <a:ext cx="11595887" cy="824404"/>
          </a:xfrm>
          <a:prstGeom prst="rect">
            <a:avLst/>
          </a:prstGeom>
        </p:spPr>
        <p:txBody>
          <a:bodyPr anchor="t">
            <a:normAutofit/>
          </a:bodyPr>
          <a:lstStyle>
            <a:lvl1pPr>
              <a:defRPr sz="2800" b="1">
                <a:solidFill>
                  <a:srgbClr val="2B5A97"/>
                </a:solidFill>
                <a:latin typeface="Arial" panose="020B0604020202020204" pitchFamily="34" charset="0"/>
                <a:cs typeface="Arial" panose="020B0604020202020204" pitchFamily="34" charset="0"/>
              </a:defRPr>
            </a:lvl1pPr>
          </a:lstStyle>
          <a:p>
            <a:r>
              <a:rPr lang="fr-FR" dirty="0"/>
              <a:t>Modifiez le style du titre</a:t>
            </a:r>
            <a:endParaRPr lang="fr-BE" dirty="0"/>
          </a:p>
        </p:txBody>
      </p:sp>
      <p:sp>
        <p:nvSpPr>
          <p:cNvPr id="10" name="Espace réservé du texte 2"/>
          <p:cNvSpPr>
            <a:spLocks noGrp="1"/>
          </p:cNvSpPr>
          <p:nvPr>
            <p:ph type="body" idx="1" hasCustomPrompt="1"/>
          </p:nvPr>
        </p:nvSpPr>
        <p:spPr>
          <a:xfrm>
            <a:off x="307496" y="1490213"/>
            <a:ext cx="11595887" cy="3832815"/>
          </a:xfrm>
          <a:prstGeom prst="rect">
            <a:avLst/>
          </a:prstGeom>
        </p:spPr>
        <p:txBody>
          <a:bodyPr/>
          <a:lstStyle>
            <a:lvl1pPr marL="0" indent="0">
              <a:buNone/>
              <a:defRPr sz="240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Ceci est du texte</a:t>
            </a:r>
          </a:p>
        </p:txBody>
      </p:sp>
      <p:sp>
        <p:nvSpPr>
          <p:cNvPr id="11" name="Espace réservé du texte 2"/>
          <p:cNvSpPr>
            <a:spLocks noGrp="1"/>
          </p:cNvSpPr>
          <p:nvPr>
            <p:ph type="body" idx="11"/>
          </p:nvPr>
        </p:nvSpPr>
        <p:spPr>
          <a:xfrm>
            <a:off x="2112694" y="6120701"/>
            <a:ext cx="5659705" cy="365125"/>
          </a:xfrm>
          <a:prstGeom prst="rect">
            <a:avLst/>
          </a:prstGeom>
        </p:spPr>
        <p:txBody>
          <a:bodyPr anchor="ctr">
            <a:normAutofit/>
          </a:bodyPr>
          <a:lstStyle>
            <a:lvl1pPr marL="0" indent="0">
              <a:buNone/>
              <a:defRPr sz="12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dirty="0"/>
          </a:p>
        </p:txBody>
      </p:sp>
    </p:spTree>
    <p:extLst>
      <p:ext uri="{BB962C8B-B14F-4D97-AF65-F5344CB8AC3E}">
        <p14:creationId xmlns:p14="http://schemas.microsoft.com/office/powerpoint/2010/main" val="576056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2 colonnes">
    <p:spTree>
      <p:nvGrpSpPr>
        <p:cNvPr id="1" name=""/>
        <p:cNvGrpSpPr/>
        <p:nvPr/>
      </p:nvGrpSpPr>
      <p:grpSpPr>
        <a:xfrm>
          <a:off x="0" y="0"/>
          <a:ext cx="0" cy="0"/>
          <a:chOff x="0" y="0"/>
          <a:chExt cx="0" cy="0"/>
        </a:xfrm>
      </p:grpSpPr>
      <p:sp>
        <p:nvSpPr>
          <p:cNvPr id="2" name="Titre 1"/>
          <p:cNvSpPr>
            <a:spLocks noGrp="1"/>
          </p:cNvSpPr>
          <p:nvPr>
            <p:ph type="title"/>
          </p:nvPr>
        </p:nvSpPr>
        <p:spPr>
          <a:xfrm>
            <a:off x="307497" y="365125"/>
            <a:ext cx="11595887" cy="824404"/>
          </a:xfrm>
          <a:prstGeom prst="rect">
            <a:avLst/>
          </a:prstGeom>
        </p:spPr>
        <p:txBody>
          <a:bodyPr anchor="t">
            <a:normAutofit/>
          </a:bodyPr>
          <a:lstStyle>
            <a:lvl1pPr>
              <a:defRPr sz="2800" b="1">
                <a:solidFill>
                  <a:srgbClr val="2B5A97"/>
                </a:solidFill>
                <a:latin typeface="Arial" panose="020B0604020202020204" pitchFamily="34" charset="0"/>
                <a:cs typeface="Arial" panose="020B0604020202020204" pitchFamily="34" charset="0"/>
              </a:defRPr>
            </a:lvl1pPr>
          </a:lstStyle>
          <a:p>
            <a:r>
              <a:rPr lang="fr-FR" dirty="0"/>
              <a:t>Modifiez le style du titre</a:t>
            </a:r>
            <a:endParaRPr lang="fr-BE" dirty="0"/>
          </a:p>
        </p:txBody>
      </p:sp>
      <p:sp>
        <p:nvSpPr>
          <p:cNvPr id="10" name="Espace réservé du texte 2"/>
          <p:cNvSpPr>
            <a:spLocks noGrp="1"/>
          </p:cNvSpPr>
          <p:nvPr>
            <p:ph type="body" idx="1"/>
          </p:nvPr>
        </p:nvSpPr>
        <p:spPr>
          <a:xfrm>
            <a:off x="307497" y="1490213"/>
            <a:ext cx="5543046" cy="3832815"/>
          </a:xfrm>
          <a:prstGeom prst="rect">
            <a:avLst/>
          </a:prstGeom>
        </p:spPr>
        <p:txBody>
          <a:bodyPr/>
          <a:lstStyle>
            <a:lvl1pPr marL="0" indent="0">
              <a:buNone/>
              <a:defRPr sz="240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dirty="0"/>
          </a:p>
        </p:txBody>
      </p:sp>
      <p:sp>
        <p:nvSpPr>
          <p:cNvPr id="12" name="Espace réservé du texte 2"/>
          <p:cNvSpPr>
            <a:spLocks noGrp="1"/>
          </p:cNvSpPr>
          <p:nvPr>
            <p:ph type="body" idx="13"/>
          </p:nvPr>
        </p:nvSpPr>
        <p:spPr>
          <a:xfrm>
            <a:off x="6198499" y="1490213"/>
            <a:ext cx="5704885" cy="3832815"/>
          </a:xfrm>
          <a:prstGeom prst="rect">
            <a:avLst/>
          </a:prstGeom>
        </p:spPr>
        <p:txBody>
          <a:bodyPr/>
          <a:lstStyle>
            <a:lvl1pPr marL="0" indent="0">
              <a:buNone/>
              <a:defRPr sz="240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dirty="0"/>
          </a:p>
        </p:txBody>
      </p:sp>
      <p:sp>
        <p:nvSpPr>
          <p:cNvPr id="11" name="Espace réservé du texte 2"/>
          <p:cNvSpPr>
            <a:spLocks noGrp="1"/>
          </p:cNvSpPr>
          <p:nvPr>
            <p:ph type="body" idx="11"/>
          </p:nvPr>
        </p:nvSpPr>
        <p:spPr>
          <a:xfrm>
            <a:off x="2112694" y="6120701"/>
            <a:ext cx="5659705" cy="365125"/>
          </a:xfrm>
          <a:prstGeom prst="rect">
            <a:avLst/>
          </a:prstGeom>
        </p:spPr>
        <p:txBody>
          <a:bodyPr anchor="ctr">
            <a:normAutofit/>
          </a:bodyPr>
          <a:lstStyle>
            <a:lvl1pPr marL="0" indent="0">
              <a:buNone/>
              <a:defRPr sz="12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dirty="0"/>
          </a:p>
        </p:txBody>
      </p:sp>
    </p:spTree>
    <p:extLst>
      <p:ext uri="{BB962C8B-B14F-4D97-AF65-F5344CB8AC3E}">
        <p14:creationId xmlns:p14="http://schemas.microsoft.com/office/powerpoint/2010/main" val="174255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u vierge">
    <p:spTree>
      <p:nvGrpSpPr>
        <p:cNvPr id="1" name=""/>
        <p:cNvGrpSpPr/>
        <p:nvPr/>
      </p:nvGrpSpPr>
      <p:grpSpPr>
        <a:xfrm>
          <a:off x="0" y="0"/>
          <a:ext cx="0" cy="0"/>
          <a:chOff x="0" y="0"/>
          <a:chExt cx="0" cy="0"/>
        </a:xfrm>
      </p:grpSpPr>
      <p:sp>
        <p:nvSpPr>
          <p:cNvPr id="10" name="Espace réservé du texte 2"/>
          <p:cNvSpPr>
            <a:spLocks noGrp="1"/>
          </p:cNvSpPr>
          <p:nvPr>
            <p:ph type="body" idx="11"/>
          </p:nvPr>
        </p:nvSpPr>
        <p:spPr>
          <a:xfrm>
            <a:off x="2112694" y="6120701"/>
            <a:ext cx="5659705" cy="365125"/>
          </a:xfrm>
          <a:prstGeom prst="rect">
            <a:avLst/>
          </a:prstGeom>
        </p:spPr>
        <p:txBody>
          <a:bodyPr anchor="ctr">
            <a:normAutofit/>
          </a:bodyPr>
          <a:lstStyle>
            <a:lvl1pPr marL="0" indent="0">
              <a:buNone/>
              <a:defRPr sz="12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dirty="0"/>
          </a:p>
        </p:txBody>
      </p:sp>
    </p:spTree>
    <p:extLst>
      <p:ext uri="{BB962C8B-B14F-4D97-AF65-F5344CB8AC3E}">
        <p14:creationId xmlns:p14="http://schemas.microsoft.com/office/powerpoint/2010/main" val="3519541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9"/>
            <a:ext cx="10572000" cy="2971051"/>
          </a:xfrm>
        </p:spPr>
        <p:txBody>
          <a:bodyPr/>
          <a:lstStyle>
            <a:lvl1pPr>
              <a:defRPr sz="4050"/>
            </a:lvl1pPr>
          </a:lstStyle>
          <a:p>
            <a:r>
              <a:rPr lang="fr-FR"/>
              <a:t>Modifiez le style du titre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9/28/2020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06774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1" y="447188"/>
            <a:ext cx="10571999" cy="970450"/>
          </a:xfrm>
        </p:spPr>
        <p:txBody>
          <a:bodyPr/>
          <a:lstStyle/>
          <a:p>
            <a:r>
              <a:rPr lang="fr-FR"/>
              <a:t>Modifiez le style du titre</a:t>
            </a:r>
            <a:endParaRPr lang="en-US" dirty="0"/>
          </a:p>
        </p:txBody>
      </p:sp>
      <p:sp>
        <p:nvSpPr>
          <p:cNvPr id="3" name="Content Placeholder 2"/>
          <p:cNvSpPr>
            <a:spLocks noGrp="1"/>
          </p:cNvSpPr>
          <p:nvPr>
            <p:ph idx="1"/>
          </p:nvPr>
        </p:nvSpPr>
        <p:spPr>
          <a:xfrm>
            <a:off x="818713" y="2222287"/>
            <a:ext cx="10554575" cy="363651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9/28/2020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7" name="Rectangle 6"/>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8" name="Image 7"/>
          <p:cNvPicPr>
            <a:picLocks noChangeAspect="1"/>
          </p:cNvPicPr>
          <p:nvPr userDrawn="1"/>
        </p:nvPicPr>
        <p:blipFill rotWithShape="1">
          <a:blip r:embed="rId2">
            <a:duotone>
              <a:schemeClr val="accent1">
                <a:shade val="45000"/>
                <a:satMod val="135000"/>
              </a:schemeClr>
              <a:prstClr val="white"/>
            </a:duotone>
          </a:blip>
          <a:srcRect b="66576"/>
          <a:stretch/>
        </p:blipFill>
        <p:spPr>
          <a:xfrm rot="5400000">
            <a:off x="-2581909" y="2581910"/>
            <a:ext cx="6858001" cy="1694183"/>
          </a:xfrm>
          <a:prstGeom prst="rect">
            <a:avLst/>
          </a:prstGeom>
        </p:spPr>
      </p:pic>
    </p:spTree>
    <p:extLst>
      <p:ext uri="{BB962C8B-B14F-4D97-AF65-F5344CB8AC3E}">
        <p14:creationId xmlns:p14="http://schemas.microsoft.com/office/powerpoint/2010/main" val="151242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10" name="Freeform 7"/>
          <p:cNvSpPr/>
          <p:nvPr/>
        </p:nvSpPr>
        <p:spPr bwMode="auto">
          <a:xfrm>
            <a:off x="0" y="3"/>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9" cy="1468800"/>
          </a:xfrm>
        </p:spPr>
        <p:txBody>
          <a:bodyPr anchor="b"/>
          <a:lstStyle>
            <a:lvl1pPr algn="r">
              <a:defRPr sz="3600" b="1" cap="none"/>
            </a:lvl1pPr>
          </a:lstStyle>
          <a:p>
            <a:r>
              <a:rPr lang="fr-FR"/>
              <a:t>Modifiez le style du titre</a:t>
            </a:r>
            <a:endParaRPr lang="en-US" dirty="0"/>
          </a:p>
        </p:txBody>
      </p:sp>
      <p:sp>
        <p:nvSpPr>
          <p:cNvPr id="3" name="Text Placeholder 2"/>
          <p:cNvSpPr>
            <a:spLocks noGrp="1"/>
          </p:cNvSpPr>
          <p:nvPr>
            <p:ph type="body" idx="1"/>
          </p:nvPr>
        </p:nvSpPr>
        <p:spPr>
          <a:xfrm>
            <a:off x="810000" y="5281203"/>
            <a:ext cx="10561419" cy="433955"/>
          </a:xfrm>
        </p:spPr>
        <p:txBody>
          <a:bodyPr anchor="t">
            <a:no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8DFA1846-DA80-1C48-A609-854EA85C59AD}" type="datetimeFigureOut">
              <a:rPr lang="en-US" dirty="0"/>
              <a:pPr/>
              <a:t>9/28/2020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626268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18713" y="2222289"/>
            <a:ext cx="5185873" cy="3638763"/>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7417" y="2222287"/>
            <a:ext cx="5194583" cy="3638764"/>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9/28/2020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8686205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theme" Target="../theme/theme3.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4" cstate="print">
            <a:extLst>
              <a:ext uri="{28A0092B-C50C-407E-A947-70E740481C1C}">
                <a14:useLocalDpi xmlns:a14="http://schemas.microsoft.com/office/drawing/2010/main" val="0"/>
              </a:ext>
            </a:extLst>
          </a:blip>
          <a:srcRect t="4446" r="9373" b="27520"/>
          <a:stretch/>
        </p:blipFill>
        <p:spPr>
          <a:xfrm>
            <a:off x="-35511" y="-34119"/>
            <a:ext cx="12277553" cy="6912591"/>
          </a:xfrm>
          <a:prstGeom prst="rect">
            <a:avLst/>
          </a:prstGeom>
        </p:spPr>
      </p:pic>
    </p:spTree>
    <p:extLst>
      <p:ext uri="{BB962C8B-B14F-4D97-AF65-F5344CB8AC3E}">
        <p14:creationId xmlns:p14="http://schemas.microsoft.com/office/powerpoint/2010/main" val="1231119251"/>
      </p:ext>
    </p:extLst>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5712978"/>
            <a:ext cx="12192000" cy="1145022"/>
          </a:xfrm>
          <a:prstGeom prst="rect">
            <a:avLst/>
          </a:prstGeom>
          <a:solidFill>
            <a:srgbClr val="2B5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16" name="ZoneTexte 15"/>
          <p:cNvSpPr txBox="1"/>
          <p:nvPr userDrawn="1"/>
        </p:nvSpPr>
        <p:spPr>
          <a:xfrm>
            <a:off x="5358809" y="6127100"/>
            <a:ext cx="6544575" cy="276999"/>
          </a:xfrm>
          <a:prstGeom prst="rect">
            <a:avLst/>
          </a:prstGeom>
          <a:noFill/>
        </p:spPr>
        <p:txBody>
          <a:bodyPr wrap="square" rtlCol="0">
            <a:spAutoFit/>
          </a:bodyPr>
          <a:lstStyle/>
          <a:p>
            <a:pPr algn="r"/>
            <a:r>
              <a:rPr lang="fr-FR" sz="1200" baseline="0" dirty="0">
                <a:solidFill>
                  <a:schemeClr val="bg1"/>
                </a:solidFill>
                <a:latin typeface="Lato" panose="020F0502020204030203" pitchFamily="34" charset="0"/>
                <a:ea typeface="Lato" panose="020F0502020204030203" pitchFamily="34" charset="0"/>
                <a:cs typeface="Lato" panose="020F0502020204030203" pitchFamily="34" charset="0"/>
              </a:rPr>
              <a:t>Workshop Interreg </a:t>
            </a:r>
            <a:r>
              <a:rPr lang="fr-FR" sz="1200" kern="1200" baseline="0" dirty="0" err="1">
                <a:solidFill>
                  <a:schemeClr val="bg1"/>
                </a:solidFill>
                <a:latin typeface="Lato" panose="020F0502020204030203" pitchFamily="34" charset="0"/>
                <a:ea typeface="Lato" panose="020F0502020204030203" pitchFamily="34" charset="0"/>
                <a:cs typeface="Lato" panose="020F0502020204030203" pitchFamily="34" charset="0"/>
              </a:rPr>
              <a:t>TVBuONAIR</a:t>
            </a:r>
            <a:r>
              <a:rPr lang="fr-FR" sz="1200" kern="1200" baseline="0" dirty="0">
                <a:solidFill>
                  <a:schemeClr val="bg1"/>
                </a:solidFill>
                <a:latin typeface="Lato" panose="020F0502020204030203" pitchFamily="34" charset="0"/>
                <a:ea typeface="Lato" panose="020F0502020204030203" pitchFamily="34" charset="0"/>
                <a:cs typeface="Lato" panose="020F0502020204030203" pitchFamily="34" charset="0"/>
              </a:rPr>
              <a:t> • Le Coefficient </a:t>
            </a:r>
            <a:r>
              <a:rPr lang="fr-FR" sz="1200" baseline="0" dirty="0">
                <a:solidFill>
                  <a:schemeClr val="bg1"/>
                </a:solidFill>
                <a:latin typeface="Lato" panose="020F0502020204030203" pitchFamily="34" charset="0"/>
                <a:ea typeface="Lato" panose="020F0502020204030203" pitchFamily="34" charset="0"/>
                <a:cs typeface="Lato" panose="020F0502020204030203" pitchFamily="34" charset="0"/>
              </a:rPr>
              <a:t>de Biotope par Surface </a:t>
            </a:r>
            <a:r>
              <a:rPr lang="fr-FR" sz="1200" kern="1200" baseline="0" dirty="0">
                <a:solidFill>
                  <a:schemeClr val="bg1"/>
                </a:solidFill>
                <a:latin typeface="Lato" panose="020F0502020204030203" pitchFamily="34" charset="0"/>
                <a:ea typeface="Lato" panose="020F0502020204030203" pitchFamily="34" charset="0"/>
                <a:cs typeface="Lato" panose="020F0502020204030203" pitchFamily="34" charset="0"/>
              </a:rPr>
              <a:t>•</a:t>
            </a:r>
            <a:r>
              <a:rPr lang="fr-FR" sz="1200" baseline="0" dirty="0">
                <a:solidFill>
                  <a:schemeClr val="bg1"/>
                </a:solidFill>
                <a:latin typeface="Lato" panose="020F0502020204030203" pitchFamily="34" charset="0"/>
                <a:ea typeface="Lato" panose="020F0502020204030203" pitchFamily="34" charset="0"/>
                <a:cs typeface="Lato" panose="020F0502020204030203" pitchFamily="34" charset="0"/>
              </a:rPr>
              <a:t> 30 septembre 2020</a:t>
            </a:r>
            <a:endParaRPr lang="fr-BE" sz="12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6" name="Imag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1023" y="5922129"/>
            <a:ext cx="1467237" cy="686939"/>
          </a:xfrm>
          <a:prstGeom prst="rect">
            <a:avLst/>
          </a:prstGeom>
        </p:spPr>
      </p:pic>
      <p:sp>
        <p:nvSpPr>
          <p:cNvPr id="2" name="ZoneTexte 1"/>
          <p:cNvSpPr txBox="1"/>
          <p:nvPr userDrawn="1"/>
        </p:nvSpPr>
        <p:spPr>
          <a:xfrm>
            <a:off x="10449722" y="6354048"/>
            <a:ext cx="1453662" cy="276999"/>
          </a:xfrm>
          <a:prstGeom prst="rect">
            <a:avLst/>
          </a:prstGeom>
          <a:noFill/>
        </p:spPr>
        <p:txBody>
          <a:bodyPr wrap="square" rtlCol="0">
            <a:spAutoFit/>
          </a:bodyPr>
          <a:lstStyle/>
          <a:p>
            <a:pPr algn="r"/>
            <a:fld id="{3AEBD276-8116-4DE6-AC28-722D05969BCA}" type="slidenum">
              <a:rPr lang="fr-BE" sz="1200" kern="1200" smtClean="0">
                <a:solidFill>
                  <a:schemeClr val="bg1"/>
                </a:solidFill>
                <a:latin typeface="Arial" panose="020B0604020202020204" pitchFamily="34" charset="0"/>
                <a:ea typeface="+mn-ea"/>
                <a:cs typeface="Arial" panose="020B0604020202020204" pitchFamily="34" charset="0"/>
              </a:rPr>
              <a:pPr algn="r"/>
              <a:t>‹N°›</a:t>
            </a:fld>
            <a:endParaRPr lang="fr-BE" sz="1200" kern="1200" dirty="0">
              <a:solidFill>
                <a:schemeClr val="bg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08408938"/>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1" y="447188"/>
            <a:ext cx="10571999"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fr-FR"/>
              <a:t>Modifiez le style du titre</a:t>
            </a:r>
            <a:endParaRPr lang="en-US" dirty="0"/>
          </a:p>
        </p:txBody>
      </p:sp>
      <p:sp>
        <p:nvSpPr>
          <p:cNvPr id="3" name="Text Placeholder 2"/>
          <p:cNvSpPr>
            <a:spLocks noGrp="1"/>
          </p:cNvSpPr>
          <p:nvPr>
            <p:ph type="body" idx="1"/>
          </p:nvPr>
        </p:nvSpPr>
        <p:spPr>
          <a:xfrm>
            <a:off x="810000" y="2184403"/>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Footer Placeholder 4"/>
          <p:cNvSpPr>
            <a:spLocks noGrp="1"/>
          </p:cNvSpPr>
          <p:nvPr>
            <p:ph type="ftr" sz="quarter" idx="3"/>
          </p:nvPr>
        </p:nvSpPr>
        <p:spPr>
          <a:xfrm>
            <a:off x="451515" y="6041364"/>
            <a:ext cx="8644320" cy="365125"/>
          </a:xfrm>
          <a:prstGeom prst="rect">
            <a:avLst/>
          </a:prstGeom>
        </p:spPr>
        <p:txBody>
          <a:bodyPr vert="horz" lIns="91440" tIns="45720" rIns="91440" bIns="45720" rtlCol="0" anchor="b"/>
          <a:lstStyle>
            <a:lvl1pPr algn="l">
              <a:defRPr sz="675">
                <a:solidFill>
                  <a:schemeClr val="tx1"/>
                </a:solidFill>
              </a:defRPr>
            </a:lvl1pPr>
          </a:lstStyle>
          <a:p>
            <a:endParaRPr lang="en-US" dirty="0"/>
          </a:p>
        </p:txBody>
      </p:sp>
      <p:sp>
        <p:nvSpPr>
          <p:cNvPr id="4" name="Date Placeholder 3"/>
          <p:cNvSpPr>
            <a:spLocks noGrp="1"/>
          </p:cNvSpPr>
          <p:nvPr>
            <p:ph type="dt" sz="half" idx="2"/>
          </p:nvPr>
        </p:nvSpPr>
        <p:spPr>
          <a:xfrm>
            <a:off x="9334625" y="6041364"/>
            <a:ext cx="1343707" cy="365125"/>
          </a:xfrm>
          <a:prstGeom prst="rect">
            <a:avLst/>
          </a:prstGeom>
        </p:spPr>
        <p:txBody>
          <a:bodyPr vert="horz" lIns="91440" tIns="45720" rIns="91440" bIns="45720" rtlCol="0" anchor="b"/>
          <a:lstStyle>
            <a:lvl1pPr algn="r">
              <a:defRPr sz="675">
                <a:solidFill>
                  <a:schemeClr val="tx1"/>
                </a:solidFill>
              </a:defRPr>
            </a:lvl1pPr>
          </a:lstStyle>
          <a:p>
            <a:fld id="{09B482E8-6E0E-1B4F-B1FD-C69DB9E858D9}" type="datetimeFigureOut">
              <a:rPr lang="en-US" dirty="0"/>
              <a:pPr/>
              <a:t>9/28/2020</a:t>
            </a:fld>
            <a:endParaRPr lang="en-US" dirty="0"/>
          </a:p>
        </p:txBody>
      </p:sp>
      <p:sp>
        <p:nvSpPr>
          <p:cNvPr id="6" name="Slide Number Placeholder 5"/>
          <p:cNvSpPr>
            <a:spLocks noGrp="1"/>
          </p:cNvSpPr>
          <p:nvPr>
            <p:ph type="sldNum" sz="quarter" idx="4"/>
          </p:nvPr>
        </p:nvSpPr>
        <p:spPr>
          <a:xfrm>
            <a:off x="10678332" y="5915890"/>
            <a:ext cx="1062155" cy="490599"/>
          </a:xfrm>
          <a:prstGeom prst="rect">
            <a:avLst/>
          </a:prstGeom>
        </p:spPr>
        <p:txBody>
          <a:bodyPr vert="horz" lIns="91440" tIns="45720" rIns="91440" bIns="10800" rtlCol="0" anchor="b"/>
          <a:lstStyle>
            <a:lvl1pPr algn="r">
              <a:defRPr sz="1500">
                <a:solidFill>
                  <a:schemeClr val="accent1"/>
                </a:solidFill>
              </a:defRPr>
            </a:lvl1pPr>
          </a:lstStyle>
          <a:p>
            <a:fld id="{D57F1E4F-1CFF-5643-939E-217C01CDF565}" type="slidenum">
              <a:rPr lang="en-US" dirty="0"/>
              <a:pPr/>
              <a:t>‹N°›</a:t>
            </a:fld>
            <a:endParaRPr lang="en-US" dirty="0"/>
          </a:p>
        </p:txBody>
      </p:sp>
    </p:spTree>
    <p:extLst>
      <p:ext uri="{BB962C8B-B14F-4D97-AF65-F5344CB8AC3E}">
        <p14:creationId xmlns:p14="http://schemas.microsoft.com/office/powerpoint/2010/main" val="669964547"/>
      </p:ext>
    </p:extLst>
  </p:cSld>
  <p:clrMap bg1="dk1" tx1="lt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hf sldNum="0" hdr="0" ftr="0" dt="0"/>
  <p:txStyles>
    <p:titleStyle>
      <a:lvl1pPr algn="l" defTabSz="342900" rtl="0" eaLnBrk="1" latinLnBrk="0" hangingPunct="1">
        <a:spcBef>
          <a:spcPct val="0"/>
        </a:spcBef>
        <a:buNone/>
        <a:defRPr sz="3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ct val="20000"/>
        </a:spcBef>
        <a:spcAft>
          <a:spcPts val="450"/>
        </a:spcAft>
        <a:buClr>
          <a:schemeClr val="accent1"/>
        </a:buClr>
        <a:buFont typeface="Wingdings 2" charset="2"/>
        <a:buChar char=""/>
        <a:defRPr sz="1350" kern="1200">
          <a:solidFill>
            <a:schemeClr val="tx1"/>
          </a:solidFill>
          <a:latin typeface="+mn-lt"/>
          <a:ea typeface="+mn-ea"/>
          <a:cs typeface="+mn-cs"/>
        </a:defRPr>
      </a:lvl1pPr>
      <a:lvl2pPr marL="557213" indent="-214313" algn="l" defTabSz="342900" rtl="0" eaLnBrk="1" latinLnBrk="0" hangingPunct="1">
        <a:spcBef>
          <a:spcPct val="20000"/>
        </a:spcBef>
        <a:spcAft>
          <a:spcPts val="450"/>
        </a:spcAft>
        <a:buClr>
          <a:schemeClr val="accent1"/>
        </a:buClr>
        <a:buFont typeface="Wingdings 2" charset="2"/>
        <a:buChar char=""/>
        <a:defRPr sz="1200" kern="1200">
          <a:solidFill>
            <a:schemeClr val="tx1"/>
          </a:solidFill>
          <a:latin typeface="+mn-lt"/>
          <a:ea typeface="+mn-ea"/>
          <a:cs typeface="+mn-cs"/>
        </a:defRPr>
      </a:lvl2pPr>
      <a:lvl3pPr marL="857250" indent="-171450" algn="l" defTabSz="342900" rtl="0" eaLnBrk="1" latinLnBrk="0" hangingPunct="1">
        <a:spcBef>
          <a:spcPct val="20000"/>
        </a:spcBef>
        <a:spcAft>
          <a:spcPts val="450"/>
        </a:spcAft>
        <a:buClr>
          <a:schemeClr val="accent1"/>
        </a:buClr>
        <a:buFont typeface="Wingdings 2" charset="2"/>
        <a:buChar char=""/>
        <a:defRPr sz="1050" kern="1200">
          <a:solidFill>
            <a:schemeClr val="tx1"/>
          </a:solidFill>
          <a:latin typeface="+mn-lt"/>
          <a:ea typeface="+mn-ea"/>
          <a:cs typeface="+mn-cs"/>
        </a:defRPr>
      </a:lvl3pPr>
      <a:lvl4pPr marL="120015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4pPr>
      <a:lvl5pPr marL="154305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5pPr>
      <a:lvl6pPr marL="18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6pPr>
      <a:lvl7pPr marL="21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7pPr>
      <a:lvl8pPr marL="24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8pPr>
      <a:lvl9pPr marL="27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11.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chart" Target="../charts/char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en-US" dirty="0" err="1"/>
              <a:t>Intégrer</a:t>
            </a:r>
            <a:r>
              <a:rPr lang="en-US" dirty="0"/>
              <a:t> et appliquer le CBS au sein d’un Plan Local </a:t>
            </a:r>
            <a:r>
              <a:rPr lang="en-US" dirty="0" err="1"/>
              <a:t>d’Urbanisme</a:t>
            </a:r>
            <a:r>
              <a:rPr lang="en-US" dirty="0"/>
              <a:t> intercommunal</a:t>
            </a:r>
          </a:p>
        </p:txBody>
      </p:sp>
      <p:sp>
        <p:nvSpPr>
          <p:cNvPr id="3" name="Sous-titre 2"/>
          <p:cNvSpPr>
            <a:spLocks noGrp="1"/>
          </p:cNvSpPr>
          <p:nvPr>
            <p:ph type="subTitle" idx="1"/>
          </p:nvPr>
        </p:nvSpPr>
        <p:spPr/>
        <p:txBody>
          <a:bodyPr/>
          <a:lstStyle/>
          <a:p>
            <a:r>
              <a:rPr lang="en-US" dirty="0" err="1"/>
              <a:t>L’exemple</a:t>
            </a:r>
            <a:r>
              <a:rPr lang="en-US" dirty="0"/>
              <a:t> de la </a:t>
            </a:r>
            <a:r>
              <a:rPr lang="en-US" dirty="0" err="1"/>
              <a:t>Communauté</a:t>
            </a:r>
            <a:r>
              <a:rPr lang="en-US" dirty="0"/>
              <a:t> </a:t>
            </a:r>
            <a:r>
              <a:rPr lang="en-US" dirty="0" err="1"/>
              <a:t>d’Agglomération</a:t>
            </a:r>
            <a:r>
              <a:rPr lang="en-US" dirty="0"/>
              <a:t> </a:t>
            </a:r>
            <a:r>
              <a:rPr lang="en-US" dirty="0" err="1"/>
              <a:t>Maubeuge</a:t>
            </a:r>
            <a:r>
              <a:rPr lang="en-US" dirty="0"/>
              <a:t> Val de Sambre</a:t>
            </a:r>
          </a:p>
        </p:txBody>
      </p:sp>
    </p:spTree>
    <p:extLst>
      <p:ext uri="{BB962C8B-B14F-4D97-AF65-F5344CB8AC3E}">
        <p14:creationId xmlns:p14="http://schemas.microsoft.com/office/powerpoint/2010/main" val="3372280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3998" y="1"/>
            <a:ext cx="895422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dirty="0">
              <a:solidFill>
                <a:prstClr val="white"/>
              </a:solidFill>
              <a:latin typeface="Century Gothic" panose="020B0502020202020204"/>
            </a:endParaRPr>
          </a:p>
        </p:txBody>
      </p:sp>
      <p:sp>
        <p:nvSpPr>
          <p:cNvPr id="19" name="ZoneTexte 18"/>
          <p:cNvSpPr txBox="1"/>
          <p:nvPr/>
        </p:nvSpPr>
        <p:spPr>
          <a:xfrm>
            <a:off x="2794638" y="0"/>
            <a:ext cx="7873362" cy="523220"/>
          </a:xfrm>
          <a:prstGeom prst="rect">
            <a:avLst/>
          </a:prstGeom>
          <a:noFill/>
        </p:spPr>
        <p:txBody>
          <a:bodyPr wrap="square" rtlCol="0">
            <a:spAutoFit/>
          </a:bodyPr>
          <a:lstStyle/>
          <a:p>
            <a:pPr algn="ctr" defTabSz="457200"/>
            <a:r>
              <a:rPr lang="fr-FR" sz="2800" b="1" dirty="0">
                <a:solidFill>
                  <a:srgbClr val="ED515C"/>
                </a:solidFill>
                <a:latin typeface="Century Gothic" panose="020B0502020202020204"/>
              </a:rPr>
              <a:t>CBS et PLUi de la CAMVS : principes</a:t>
            </a:r>
          </a:p>
        </p:txBody>
      </p:sp>
      <p:sp>
        <p:nvSpPr>
          <p:cNvPr id="11" name="Rectangle 10"/>
          <p:cNvSpPr/>
          <p:nvPr/>
        </p:nvSpPr>
        <p:spPr>
          <a:xfrm>
            <a:off x="1713781" y="2821585"/>
            <a:ext cx="6167476" cy="3581485"/>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defTabSz="457200"/>
            <a:r>
              <a:rPr lang="fr-FR" sz="1600" u="sng" dirty="0">
                <a:solidFill>
                  <a:prstClr val="white"/>
                </a:solidFill>
                <a:latin typeface="Century Gothic" panose="020B0502020202020204"/>
              </a:rPr>
              <a:t>Principes généraux initiaux / Demandes :</a:t>
            </a:r>
          </a:p>
          <a:p>
            <a:pPr defTabSz="457200"/>
            <a:endParaRPr lang="fr-FR" sz="1600" dirty="0">
              <a:solidFill>
                <a:prstClr val="white"/>
              </a:solidFill>
              <a:latin typeface="Century Gothic" panose="020B0502020202020204"/>
            </a:endParaRPr>
          </a:p>
          <a:p>
            <a:pPr marL="285750" indent="-285750" defTabSz="457200">
              <a:buFont typeface="Arial" panose="020B0604020202020204" pitchFamily="34" charset="0"/>
              <a:buChar char="•"/>
            </a:pPr>
            <a:r>
              <a:rPr lang="fr-FR" sz="1600" dirty="0">
                <a:solidFill>
                  <a:prstClr val="white"/>
                </a:solidFill>
                <a:latin typeface="Century Gothic" panose="020B0502020202020204"/>
              </a:rPr>
              <a:t>Augmenter de manière proportionnelle le coefficient de biotope en fonction des intérêts écologiques rencontrés et/ou </a:t>
            </a:r>
            <a:r>
              <a:rPr lang="fr-FR" sz="1600" dirty="0" err="1">
                <a:solidFill>
                  <a:prstClr val="white"/>
                </a:solidFill>
                <a:latin typeface="Century Gothic" panose="020B0502020202020204"/>
              </a:rPr>
              <a:t>rencontrables</a:t>
            </a:r>
            <a:endParaRPr lang="fr-FR" sz="1600" dirty="0">
              <a:solidFill>
                <a:prstClr val="white"/>
              </a:solidFill>
              <a:latin typeface="Century Gothic" panose="020B0502020202020204"/>
            </a:endParaRPr>
          </a:p>
          <a:p>
            <a:pPr marL="266700" defTabSz="457200"/>
            <a:r>
              <a:rPr lang="fr-FR" sz="1600" i="1" dirty="0">
                <a:solidFill>
                  <a:prstClr val="white"/>
                </a:solidFill>
                <a:latin typeface="Century Gothic" panose="020B0502020202020204"/>
              </a:rPr>
              <a:t>(plus l’intérêt écologique est grand, plus le ratio est important)</a:t>
            </a:r>
          </a:p>
          <a:p>
            <a:pPr marL="266700" defTabSz="457200"/>
            <a:endParaRPr lang="fr-FR" sz="1600" dirty="0">
              <a:solidFill>
                <a:prstClr val="white"/>
              </a:solidFill>
              <a:latin typeface="Century Gothic" panose="020B0502020202020204"/>
            </a:endParaRPr>
          </a:p>
          <a:p>
            <a:pPr marL="285750" indent="-285750" defTabSz="457200">
              <a:buFont typeface="Arial" panose="020B0604020202020204" pitchFamily="34" charset="0"/>
              <a:buChar char="•"/>
            </a:pPr>
            <a:r>
              <a:rPr lang="fr-FR" sz="1600" dirty="0">
                <a:solidFill>
                  <a:prstClr val="white"/>
                </a:solidFill>
                <a:latin typeface="Century Gothic" panose="020B0502020202020204"/>
              </a:rPr>
              <a:t>Réduire de manière proportionnelle le coefficient de biotope en fonction de la densité des formes urbaines</a:t>
            </a:r>
          </a:p>
          <a:p>
            <a:pPr marL="266700" defTabSz="457200"/>
            <a:r>
              <a:rPr lang="fr-FR" sz="1600" i="1" dirty="0">
                <a:solidFill>
                  <a:prstClr val="white"/>
                </a:solidFill>
                <a:latin typeface="Century Gothic" panose="020B0502020202020204"/>
              </a:rPr>
              <a:t>(plus la zone est dense, moins le ratio est important)</a:t>
            </a:r>
          </a:p>
          <a:p>
            <a:pPr marL="266700" defTabSz="457200"/>
            <a:endParaRPr lang="fr-FR" sz="1600" i="1" dirty="0">
              <a:solidFill>
                <a:prstClr val="white"/>
              </a:solidFill>
              <a:latin typeface="Century Gothic" panose="020B0502020202020204"/>
            </a:endParaRPr>
          </a:p>
          <a:p>
            <a:pPr marL="285750" indent="-285750" defTabSz="457200">
              <a:buFont typeface="Wingdings" panose="05000000000000000000" pitchFamily="2" charset="2"/>
              <a:buChar char="§"/>
            </a:pPr>
            <a:r>
              <a:rPr lang="fr-FR" sz="1600" dirty="0">
                <a:solidFill>
                  <a:prstClr val="white"/>
                </a:solidFill>
                <a:latin typeface="Century Gothic" panose="020B0502020202020204"/>
              </a:rPr>
              <a:t>Inciter sans contraindre : valoriser les projets </a:t>
            </a:r>
          </a:p>
        </p:txBody>
      </p:sp>
      <p:sp>
        <p:nvSpPr>
          <p:cNvPr id="9" name="ZoneTexte 8">
            <a:extLst>
              <a:ext uri="{FF2B5EF4-FFF2-40B4-BE49-F238E27FC236}">
                <a16:creationId xmlns:a16="http://schemas.microsoft.com/office/drawing/2014/main" id="{B758E488-5456-42BD-BF34-F5CB2DA16EB2}"/>
              </a:ext>
            </a:extLst>
          </p:cNvPr>
          <p:cNvSpPr txBox="1"/>
          <p:nvPr/>
        </p:nvSpPr>
        <p:spPr>
          <a:xfrm>
            <a:off x="1713781" y="610574"/>
            <a:ext cx="10303356" cy="1600438"/>
          </a:xfrm>
          <a:prstGeom prst="rect">
            <a:avLst/>
          </a:prstGeom>
          <a:noFill/>
        </p:spPr>
        <p:txBody>
          <a:bodyPr wrap="square">
            <a:spAutoFit/>
          </a:bodyPr>
          <a:lstStyle/>
          <a:p>
            <a:r>
              <a:rPr lang="fr-FR" sz="1400" dirty="0">
                <a:solidFill>
                  <a:schemeClr val="bg1"/>
                </a:solidFill>
              </a:rPr>
              <a:t>Les règlements du PLUi de la CAMVS viennent introduire plusieurs règles visant à préserver l’environnement: </a:t>
            </a:r>
          </a:p>
          <a:p>
            <a:pPr marL="285750" indent="-285750">
              <a:buFontTx/>
              <a:buChar char="-"/>
            </a:pPr>
            <a:r>
              <a:rPr lang="fr-FR" sz="1400" dirty="0">
                <a:solidFill>
                  <a:schemeClr val="bg1"/>
                </a:solidFill>
              </a:rPr>
              <a:t>plus de 1500 km de haies de préservées </a:t>
            </a:r>
          </a:p>
          <a:p>
            <a:pPr marL="285750" indent="-285750">
              <a:buFontTx/>
              <a:buChar char="-"/>
            </a:pPr>
            <a:r>
              <a:rPr lang="fr-FR" sz="1400" dirty="0">
                <a:solidFill>
                  <a:schemeClr val="bg1"/>
                </a:solidFill>
              </a:rPr>
              <a:t>environ 450 mares protégées </a:t>
            </a:r>
          </a:p>
          <a:p>
            <a:pPr marL="285750" indent="-285750">
              <a:buFontTx/>
              <a:buChar char="-"/>
            </a:pPr>
            <a:r>
              <a:rPr lang="fr-FR" sz="1400" dirty="0">
                <a:solidFill>
                  <a:schemeClr val="bg1"/>
                </a:solidFill>
              </a:rPr>
              <a:t>plus de 700 éléments patrimoniaux inventoriés </a:t>
            </a:r>
          </a:p>
          <a:p>
            <a:pPr marL="285750" indent="-285750">
              <a:buFontTx/>
              <a:buChar char="-"/>
            </a:pPr>
            <a:r>
              <a:rPr lang="fr-FR" sz="1400" dirty="0">
                <a:solidFill>
                  <a:schemeClr val="bg1"/>
                </a:solidFill>
              </a:rPr>
              <a:t>conditionnalité des constructions au respect d’innovation, notamment pour les opérations groupées ou en zone à enjeux environnementaux</a:t>
            </a:r>
          </a:p>
          <a:p>
            <a:pPr marL="285750" indent="-285750">
              <a:buFontTx/>
              <a:buChar char="-"/>
            </a:pPr>
            <a:r>
              <a:rPr lang="fr-FR" sz="1400" dirty="0">
                <a:solidFill>
                  <a:schemeClr val="bg1"/>
                </a:solidFill>
              </a:rPr>
              <a:t>introduction d’un </a:t>
            </a:r>
            <a:r>
              <a:rPr lang="fr-FR" sz="1400" b="1" dirty="0">
                <a:solidFill>
                  <a:schemeClr val="bg1"/>
                </a:solidFill>
                <a:highlight>
                  <a:srgbClr val="EF755F"/>
                </a:highlight>
              </a:rPr>
              <a:t>coefficient de biotope</a:t>
            </a:r>
            <a:r>
              <a:rPr lang="fr-FR" sz="1400" dirty="0">
                <a:solidFill>
                  <a:schemeClr val="bg1"/>
                </a:solidFill>
              </a:rPr>
              <a:t> sur toutes les zones à urbaniser et plusieurs opérations </a:t>
            </a:r>
          </a:p>
        </p:txBody>
      </p:sp>
      <p:sp>
        <p:nvSpPr>
          <p:cNvPr id="5" name="ZoneTexte 4">
            <a:extLst>
              <a:ext uri="{FF2B5EF4-FFF2-40B4-BE49-F238E27FC236}">
                <a16:creationId xmlns:a16="http://schemas.microsoft.com/office/drawing/2014/main" id="{B0398CDE-787D-44A0-9AF0-1C068CAA060A}"/>
              </a:ext>
            </a:extLst>
          </p:cNvPr>
          <p:cNvSpPr txBox="1"/>
          <p:nvPr/>
        </p:nvSpPr>
        <p:spPr>
          <a:xfrm>
            <a:off x="8071041" y="2821585"/>
            <a:ext cx="3946095" cy="3539430"/>
          </a:xfrm>
          <a:prstGeom prst="rect">
            <a:avLst/>
          </a:prstGeom>
          <a:noFill/>
          <a:ln>
            <a:solidFill>
              <a:schemeClr val="accent6"/>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defTabSz="457200"/>
            <a:endParaRPr lang="fr-FR" sz="1600" u="sng" dirty="0">
              <a:solidFill>
                <a:prstClr val="black"/>
              </a:solidFill>
              <a:latin typeface="Century Gothic" panose="020B0502020202020204"/>
            </a:endParaRPr>
          </a:p>
          <a:p>
            <a:pPr algn="ctr" defTabSz="457200"/>
            <a:r>
              <a:rPr lang="fr-FR" sz="1600" u="sng" dirty="0">
                <a:solidFill>
                  <a:prstClr val="black"/>
                </a:solidFill>
                <a:latin typeface="Century Gothic" panose="020B0502020202020204"/>
              </a:rPr>
              <a:t>Choix de la CAMVS : </a:t>
            </a:r>
          </a:p>
          <a:p>
            <a:pPr algn="ctr" defTabSz="457200"/>
            <a:endParaRPr lang="fr-FR" sz="1600" dirty="0">
              <a:solidFill>
                <a:prstClr val="black"/>
              </a:solidFill>
              <a:latin typeface="Century Gothic" panose="020B0502020202020204"/>
            </a:endParaRPr>
          </a:p>
          <a:p>
            <a:pPr marL="285750" indent="-285750" algn="ctr" defTabSz="457200">
              <a:buFont typeface="Arial" panose="020B0604020202020204" pitchFamily="34" charset="0"/>
              <a:buChar char="•"/>
            </a:pPr>
            <a:r>
              <a:rPr lang="fr-FR" sz="1600" dirty="0">
                <a:solidFill>
                  <a:prstClr val="black"/>
                </a:solidFill>
                <a:latin typeface="Century Gothic" panose="020B0502020202020204"/>
              </a:rPr>
              <a:t>Ne règlementer que les opérations de plus de 10 logements  </a:t>
            </a:r>
          </a:p>
          <a:p>
            <a:pPr algn="ctr" defTabSz="457200"/>
            <a:endParaRPr lang="fr-FR" sz="1600" dirty="0">
              <a:solidFill>
                <a:prstClr val="black"/>
              </a:solidFill>
              <a:latin typeface="Century Gothic" panose="020B0502020202020204"/>
            </a:endParaRPr>
          </a:p>
          <a:p>
            <a:pPr algn="ctr" defTabSz="457200"/>
            <a:endParaRPr lang="fr-FR" sz="1600" dirty="0">
              <a:solidFill>
                <a:prstClr val="black"/>
              </a:solidFill>
              <a:latin typeface="Century Gothic" panose="020B0502020202020204"/>
            </a:endParaRPr>
          </a:p>
          <a:p>
            <a:pPr marL="285750" indent="-285750" algn="ctr" defTabSz="457200">
              <a:buFont typeface="Arial" panose="020B0604020202020204" pitchFamily="34" charset="0"/>
              <a:buChar char="•"/>
            </a:pPr>
            <a:r>
              <a:rPr lang="fr-FR" sz="1600" dirty="0">
                <a:solidFill>
                  <a:prstClr val="black"/>
                </a:solidFill>
                <a:latin typeface="Century Gothic" panose="020B0502020202020204"/>
              </a:rPr>
              <a:t>Bonification pour les aménagements à haute qualité environnementale (et notamment pour la végétalisation d’espaces anciennement minéralisés) et pour le recours aux essences locales</a:t>
            </a:r>
          </a:p>
          <a:p>
            <a:pPr algn="just" defTabSz="457200"/>
            <a:endParaRPr lang="fr-FR" sz="1600" dirty="0">
              <a:solidFill>
                <a:prstClr val="black"/>
              </a:solidFill>
              <a:latin typeface="Century Gothic" panose="020B0502020202020204"/>
            </a:endParaRPr>
          </a:p>
        </p:txBody>
      </p:sp>
    </p:spTree>
    <p:extLst>
      <p:ext uri="{BB962C8B-B14F-4D97-AF65-F5344CB8AC3E}">
        <p14:creationId xmlns:p14="http://schemas.microsoft.com/office/powerpoint/2010/main" val="3680839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3998" y="1"/>
            <a:ext cx="895422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dirty="0">
              <a:solidFill>
                <a:prstClr val="white"/>
              </a:solidFill>
              <a:latin typeface="Century Gothic" panose="020B0502020202020204"/>
            </a:endParaRPr>
          </a:p>
        </p:txBody>
      </p:sp>
      <p:sp>
        <p:nvSpPr>
          <p:cNvPr id="13" name="ZoneTexte 12"/>
          <p:cNvSpPr txBox="1"/>
          <p:nvPr/>
        </p:nvSpPr>
        <p:spPr>
          <a:xfrm>
            <a:off x="1523998" y="0"/>
            <a:ext cx="10668002" cy="523220"/>
          </a:xfrm>
          <a:prstGeom prst="rect">
            <a:avLst/>
          </a:prstGeom>
          <a:noFill/>
        </p:spPr>
        <p:txBody>
          <a:bodyPr wrap="square" rtlCol="0">
            <a:spAutoFit/>
          </a:bodyPr>
          <a:lstStyle/>
          <a:p>
            <a:pPr algn="ctr" defTabSz="457200"/>
            <a:r>
              <a:rPr lang="fr-FR" sz="2800" b="1" dirty="0">
                <a:solidFill>
                  <a:srgbClr val="ED515C"/>
                </a:solidFill>
                <a:latin typeface="Century Gothic" panose="020B0502020202020204"/>
              </a:rPr>
              <a:t>CBS et PLUi de la CAMVS : coefficients de valeur écologique</a:t>
            </a:r>
          </a:p>
        </p:txBody>
      </p:sp>
      <p:pic>
        <p:nvPicPr>
          <p:cNvPr id="9" name="Image 8">
            <a:extLst>
              <a:ext uri="{FF2B5EF4-FFF2-40B4-BE49-F238E27FC236}">
                <a16:creationId xmlns:a16="http://schemas.microsoft.com/office/drawing/2014/main" id="{080005C5-3754-40B5-9A4C-9BEEE325F2FD}"/>
              </a:ext>
            </a:extLst>
          </p:cNvPr>
          <p:cNvPicPr>
            <a:picLocks noChangeAspect="1"/>
          </p:cNvPicPr>
          <p:nvPr/>
        </p:nvPicPr>
        <p:blipFill>
          <a:blip r:embed="rId3"/>
          <a:stretch>
            <a:fillRect/>
          </a:stretch>
        </p:blipFill>
        <p:spPr>
          <a:xfrm>
            <a:off x="1829892" y="552954"/>
            <a:ext cx="5437465" cy="3498399"/>
          </a:xfrm>
          <a:prstGeom prst="rect">
            <a:avLst/>
          </a:prstGeom>
        </p:spPr>
      </p:pic>
      <p:pic>
        <p:nvPicPr>
          <p:cNvPr id="11" name="Image 10">
            <a:extLst>
              <a:ext uri="{FF2B5EF4-FFF2-40B4-BE49-F238E27FC236}">
                <a16:creationId xmlns:a16="http://schemas.microsoft.com/office/drawing/2014/main" id="{602DBE1F-7564-455B-A91F-7C784E5C11B6}"/>
              </a:ext>
            </a:extLst>
          </p:cNvPr>
          <p:cNvPicPr>
            <a:picLocks noChangeAspect="1"/>
          </p:cNvPicPr>
          <p:nvPr/>
        </p:nvPicPr>
        <p:blipFill rotWithShape="1">
          <a:blip r:embed="rId4"/>
          <a:srcRect b="42432"/>
          <a:stretch/>
        </p:blipFill>
        <p:spPr>
          <a:xfrm>
            <a:off x="1713781" y="4370668"/>
            <a:ext cx="5673987" cy="2165196"/>
          </a:xfrm>
          <a:prstGeom prst="rect">
            <a:avLst/>
          </a:prstGeom>
        </p:spPr>
      </p:pic>
      <p:sp>
        <p:nvSpPr>
          <p:cNvPr id="15" name="Rectangle 14">
            <a:extLst>
              <a:ext uri="{FF2B5EF4-FFF2-40B4-BE49-F238E27FC236}">
                <a16:creationId xmlns:a16="http://schemas.microsoft.com/office/drawing/2014/main" id="{03E05EB6-E45C-4514-953E-2F5506159AAF}"/>
              </a:ext>
            </a:extLst>
          </p:cNvPr>
          <p:cNvSpPr/>
          <p:nvPr/>
        </p:nvSpPr>
        <p:spPr>
          <a:xfrm>
            <a:off x="1928728" y="1076173"/>
            <a:ext cx="5115522" cy="297518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latin typeface="Century Gothic" panose="020B0502020202020204"/>
            </a:endParaRPr>
          </a:p>
        </p:txBody>
      </p:sp>
      <p:sp>
        <p:nvSpPr>
          <p:cNvPr id="19" name="Rectangle 18">
            <a:extLst>
              <a:ext uri="{FF2B5EF4-FFF2-40B4-BE49-F238E27FC236}">
                <a16:creationId xmlns:a16="http://schemas.microsoft.com/office/drawing/2014/main" id="{215FF3D0-D9DF-4A01-99D9-3EBDBC629E6A}"/>
              </a:ext>
            </a:extLst>
          </p:cNvPr>
          <p:cNvSpPr/>
          <p:nvPr/>
        </p:nvSpPr>
        <p:spPr>
          <a:xfrm>
            <a:off x="1929827" y="4385181"/>
            <a:ext cx="5114423" cy="2092627"/>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latin typeface="Century Gothic" panose="020B0502020202020204"/>
            </a:endParaRPr>
          </a:p>
        </p:txBody>
      </p:sp>
      <p:sp>
        <p:nvSpPr>
          <p:cNvPr id="7" name="ZoneTexte 6">
            <a:extLst>
              <a:ext uri="{FF2B5EF4-FFF2-40B4-BE49-F238E27FC236}">
                <a16:creationId xmlns:a16="http://schemas.microsoft.com/office/drawing/2014/main" id="{3CBB0CE0-A337-4A6E-AB01-E9F58F8AE266}"/>
              </a:ext>
            </a:extLst>
          </p:cNvPr>
          <p:cNvSpPr txBox="1"/>
          <p:nvPr/>
        </p:nvSpPr>
        <p:spPr>
          <a:xfrm>
            <a:off x="7573251" y="2379097"/>
            <a:ext cx="3791423" cy="369332"/>
          </a:xfrm>
          <a:prstGeom prst="rect">
            <a:avLst/>
          </a:prstGeom>
          <a:noFill/>
        </p:spPr>
        <p:txBody>
          <a:bodyPr wrap="none" rtlCol="0">
            <a:spAutoFit/>
          </a:bodyPr>
          <a:lstStyle/>
          <a:p>
            <a:r>
              <a:rPr lang="fr-FR" b="1" dirty="0">
                <a:solidFill>
                  <a:schemeClr val="accent2">
                    <a:lumMod val="50000"/>
                  </a:schemeClr>
                </a:solidFill>
              </a:rPr>
              <a:t>Les espaces verts dits classiques</a:t>
            </a:r>
          </a:p>
        </p:txBody>
      </p:sp>
      <p:sp>
        <p:nvSpPr>
          <p:cNvPr id="8" name="ZoneTexte 7">
            <a:extLst>
              <a:ext uri="{FF2B5EF4-FFF2-40B4-BE49-F238E27FC236}">
                <a16:creationId xmlns:a16="http://schemas.microsoft.com/office/drawing/2014/main" id="{CB6DFD55-F9F3-40E9-BF9B-882CCBFA2375}"/>
              </a:ext>
            </a:extLst>
          </p:cNvPr>
          <p:cNvSpPr txBox="1"/>
          <p:nvPr/>
        </p:nvSpPr>
        <p:spPr>
          <a:xfrm>
            <a:off x="7603814" y="5453266"/>
            <a:ext cx="3597460" cy="369332"/>
          </a:xfrm>
          <a:prstGeom prst="rect">
            <a:avLst/>
          </a:prstGeom>
          <a:noFill/>
        </p:spPr>
        <p:txBody>
          <a:bodyPr wrap="none" rtlCol="0">
            <a:spAutoFit/>
          </a:bodyPr>
          <a:lstStyle/>
          <a:p>
            <a:r>
              <a:rPr lang="fr-FR" b="1" dirty="0">
                <a:solidFill>
                  <a:schemeClr val="accent4"/>
                </a:solidFill>
              </a:rPr>
              <a:t>Les murs et toitures végétalisés</a:t>
            </a:r>
          </a:p>
        </p:txBody>
      </p:sp>
    </p:spTree>
    <p:extLst>
      <p:ext uri="{BB962C8B-B14F-4D97-AF65-F5344CB8AC3E}">
        <p14:creationId xmlns:p14="http://schemas.microsoft.com/office/powerpoint/2010/main" val="3676871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3998" y="1"/>
            <a:ext cx="895422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dirty="0">
              <a:solidFill>
                <a:prstClr val="white"/>
              </a:solidFill>
              <a:latin typeface="Century Gothic" panose="020B0502020202020204"/>
            </a:endParaRPr>
          </a:p>
        </p:txBody>
      </p:sp>
      <p:sp>
        <p:nvSpPr>
          <p:cNvPr id="13" name="ZoneTexte 12"/>
          <p:cNvSpPr txBox="1"/>
          <p:nvPr/>
        </p:nvSpPr>
        <p:spPr>
          <a:xfrm>
            <a:off x="1523998" y="0"/>
            <a:ext cx="10668002" cy="523220"/>
          </a:xfrm>
          <a:prstGeom prst="rect">
            <a:avLst/>
          </a:prstGeom>
          <a:noFill/>
        </p:spPr>
        <p:txBody>
          <a:bodyPr wrap="square" rtlCol="0">
            <a:spAutoFit/>
          </a:bodyPr>
          <a:lstStyle/>
          <a:p>
            <a:pPr algn="ctr" defTabSz="457200"/>
            <a:r>
              <a:rPr lang="fr-FR" sz="2800" b="1" dirty="0">
                <a:solidFill>
                  <a:srgbClr val="ED515C"/>
                </a:solidFill>
                <a:latin typeface="Century Gothic" panose="020B0502020202020204"/>
              </a:rPr>
              <a:t>CBS et PLUi de la CAMVS : coefficients de valeur écologique</a:t>
            </a:r>
          </a:p>
        </p:txBody>
      </p:sp>
      <p:sp>
        <p:nvSpPr>
          <p:cNvPr id="3" name="ZoneTexte 2">
            <a:extLst>
              <a:ext uri="{FF2B5EF4-FFF2-40B4-BE49-F238E27FC236}">
                <a16:creationId xmlns:a16="http://schemas.microsoft.com/office/drawing/2014/main" id="{D483E968-E525-4873-91B3-51566911CBFD}"/>
              </a:ext>
            </a:extLst>
          </p:cNvPr>
          <p:cNvSpPr txBox="1"/>
          <p:nvPr/>
        </p:nvSpPr>
        <p:spPr>
          <a:xfrm>
            <a:off x="1909389" y="2309410"/>
            <a:ext cx="4531433" cy="430887"/>
          </a:xfrm>
          <a:prstGeom prst="rect">
            <a:avLst/>
          </a:prstGeom>
          <a:noFill/>
        </p:spPr>
        <p:txBody>
          <a:bodyPr wrap="square" rtlCol="0">
            <a:spAutoFit/>
          </a:bodyPr>
          <a:lstStyle/>
          <a:p>
            <a:r>
              <a:rPr lang="fr-FR" sz="1100" i="1" dirty="0">
                <a:solidFill>
                  <a:schemeClr val="bg1"/>
                </a:solidFill>
                <a:highlight>
                  <a:srgbClr val="EF755F"/>
                </a:highlight>
              </a:rPr>
              <a:t>Extrait du règlement écrit du PLUi de la CAMVS – dispositions générales</a:t>
            </a:r>
          </a:p>
        </p:txBody>
      </p:sp>
      <p:pic>
        <p:nvPicPr>
          <p:cNvPr id="12" name="Image 11">
            <a:extLst>
              <a:ext uri="{FF2B5EF4-FFF2-40B4-BE49-F238E27FC236}">
                <a16:creationId xmlns:a16="http://schemas.microsoft.com/office/drawing/2014/main" id="{53BEC2A9-FACA-4A6A-B189-7B5814363596}"/>
              </a:ext>
            </a:extLst>
          </p:cNvPr>
          <p:cNvPicPr>
            <a:picLocks noChangeAspect="1"/>
          </p:cNvPicPr>
          <p:nvPr/>
        </p:nvPicPr>
        <p:blipFill rotWithShape="1">
          <a:blip r:embed="rId3"/>
          <a:srcRect t="56005"/>
          <a:stretch/>
        </p:blipFill>
        <p:spPr>
          <a:xfrm>
            <a:off x="1713781" y="654691"/>
            <a:ext cx="5673987" cy="1654719"/>
          </a:xfrm>
          <a:prstGeom prst="rect">
            <a:avLst/>
          </a:prstGeom>
        </p:spPr>
      </p:pic>
      <p:sp>
        <p:nvSpPr>
          <p:cNvPr id="6" name="Rectangle 5"/>
          <p:cNvSpPr/>
          <p:nvPr/>
        </p:nvSpPr>
        <p:spPr>
          <a:xfrm>
            <a:off x="1909389" y="680320"/>
            <a:ext cx="5115522" cy="1445318"/>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latin typeface="Century Gothic" panose="020B0502020202020204"/>
            </a:endParaRPr>
          </a:p>
        </p:txBody>
      </p:sp>
      <p:sp>
        <p:nvSpPr>
          <p:cNvPr id="21" name="ZoneTexte 20">
            <a:extLst>
              <a:ext uri="{FF2B5EF4-FFF2-40B4-BE49-F238E27FC236}">
                <a16:creationId xmlns:a16="http://schemas.microsoft.com/office/drawing/2014/main" id="{8AF5B3D2-DB88-47A9-BADA-B1033A693721}"/>
              </a:ext>
            </a:extLst>
          </p:cNvPr>
          <p:cNvSpPr txBox="1"/>
          <p:nvPr/>
        </p:nvSpPr>
        <p:spPr>
          <a:xfrm>
            <a:off x="7543686" y="1218313"/>
            <a:ext cx="1614545" cy="369332"/>
          </a:xfrm>
          <a:prstGeom prst="rect">
            <a:avLst/>
          </a:prstGeom>
          <a:noFill/>
        </p:spPr>
        <p:txBody>
          <a:bodyPr wrap="none" rtlCol="0">
            <a:spAutoFit/>
          </a:bodyPr>
          <a:lstStyle/>
          <a:p>
            <a:r>
              <a:rPr lang="fr-FR" b="1" dirty="0">
                <a:solidFill>
                  <a:schemeClr val="accent6"/>
                </a:solidFill>
              </a:rPr>
              <a:t>Les « bonus »</a:t>
            </a:r>
          </a:p>
        </p:txBody>
      </p:sp>
    </p:spTree>
    <p:extLst>
      <p:ext uri="{BB962C8B-B14F-4D97-AF65-F5344CB8AC3E}">
        <p14:creationId xmlns:p14="http://schemas.microsoft.com/office/powerpoint/2010/main" val="1387268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3998" y="1"/>
            <a:ext cx="895422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dirty="0">
              <a:solidFill>
                <a:prstClr val="white"/>
              </a:solidFill>
              <a:latin typeface="Century Gothic" panose="020B0502020202020204"/>
            </a:endParaRPr>
          </a:p>
        </p:txBody>
      </p:sp>
      <p:sp>
        <p:nvSpPr>
          <p:cNvPr id="5" name="ZoneTexte 4"/>
          <p:cNvSpPr txBox="1"/>
          <p:nvPr/>
        </p:nvSpPr>
        <p:spPr>
          <a:xfrm>
            <a:off x="1658911" y="176875"/>
            <a:ext cx="10292153" cy="156966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lgn="just" defTabSz="457200">
              <a:buFont typeface="Arial" panose="020B0604020202020204" pitchFamily="34" charset="0"/>
              <a:buChar char="•"/>
            </a:pPr>
            <a:endParaRPr lang="fr-FR" sz="1600" dirty="0">
              <a:solidFill>
                <a:prstClr val="black"/>
              </a:solidFill>
              <a:latin typeface="Century Gothic" panose="020B0502020202020204"/>
            </a:endParaRPr>
          </a:p>
          <a:p>
            <a:pPr algn="ctr" defTabSz="457200"/>
            <a:r>
              <a:rPr lang="fr-FR" sz="1600" b="1" dirty="0">
                <a:solidFill>
                  <a:prstClr val="black"/>
                </a:solidFill>
                <a:latin typeface="Century Gothic" panose="020B0502020202020204"/>
              </a:rPr>
              <a:t>Coefficient de biotope inscrit dans le règlement écrit du PLUi</a:t>
            </a:r>
          </a:p>
          <a:p>
            <a:pPr algn="just" defTabSz="457200"/>
            <a:endParaRPr lang="fr-FR" sz="1600" dirty="0">
              <a:solidFill>
                <a:prstClr val="black"/>
              </a:solidFill>
              <a:latin typeface="Century Gothic" panose="020B0502020202020204"/>
            </a:endParaRPr>
          </a:p>
          <a:p>
            <a:pPr marL="285750" indent="-285750" algn="just" defTabSz="457200">
              <a:buFont typeface="Arial" panose="020B0604020202020204" pitchFamily="34" charset="0"/>
              <a:buChar char="•"/>
            </a:pPr>
            <a:endParaRPr lang="fr-FR" sz="1600" dirty="0">
              <a:solidFill>
                <a:prstClr val="black"/>
              </a:solidFill>
              <a:latin typeface="Century Gothic" panose="020B0502020202020204"/>
            </a:endParaRPr>
          </a:p>
          <a:p>
            <a:pPr marL="285750" indent="-285750" algn="just" defTabSz="457200">
              <a:buFont typeface="Arial" panose="020B0604020202020204" pitchFamily="34" charset="0"/>
              <a:buChar char="•"/>
            </a:pPr>
            <a:endParaRPr lang="fr-FR" sz="1600" dirty="0">
              <a:solidFill>
                <a:prstClr val="black"/>
              </a:solidFill>
              <a:latin typeface="Century Gothic" panose="020B0502020202020204"/>
            </a:endParaRPr>
          </a:p>
          <a:p>
            <a:pPr marL="285750" indent="-285750" algn="just" defTabSz="457200">
              <a:buFont typeface="Arial" panose="020B0604020202020204" pitchFamily="34" charset="0"/>
              <a:buChar char="•"/>
            </a:pPr>
            <a:endParaRPr lang="fr-FR" sz="1600" dirty="0">
              <a:solidFill>
                <a:prstClr val="black"/>
              </a:solidFill>
              <a:latin typeface="Century Gothic" panose="020B0502020202020204"/>
            </a:endParaRPr>
          </a:p>
        </p:txBody>
      </p:sp>
      <p:sp>
        <p:nvSpPr>
          <p:cNvPr id="13" name="ZoneTexte 12"/>
          <p:cNvSpPr txBox="1"/>
          <p:nvPr/>
        </p:nvSpPr>
        <p:spPr>
          <a:xfrm>
            <a:off x="2794638" y="0"/>
            <a:ext cx="7873362" cy="523220"/>
          </a:xfrm>
          <a:prstGeom prst="rect">
            <a:avLst/>
          </a:prstGeom>
          <a:noFill/>
        </p:spPr>
        <p:txBody>
          <a:bodyPr wrap="square" rtlCol="0">
            <a:spAutoFit/>
          </a:bodyPr>
          <a:lstStyle/>
          <a:p>
            <a:pPr algn="ctr" defTabSz="457200"/>
            <a:r>
              <a:rPr lang="fr-FR" sz="2800" b="1" dirty="0">
                <a:solidFill>
                  <a:srgbClr val="ED515C"/>
                </a:solidFill>
                <a:latin typeface="Century Gothic" panose="020B0502020202020204"/>
              </a:rPr>
              <a:t>CBS et PLUi de la CAMVS</a:t>
            </a:r>
          </a:p>
        </p:txBody>
      </p:sp>
      <p:pic>
        <p:nvPicPr>
          <p:cNvPr id="7" name="Image 6">
            <a:extLst>
              <a:ext uri="{FF2B5EF4-FFF2-40B4-BE49-F238E27FC236}">
                <a16:creationId xmlns:a16="http://schemas.microsoft.com/office/drawing/2014/main" id="{ECDCBB6E-FAD4-42C2-BFD5-97CAE0C1CFC0}"/>
              </a:ext>
            </a:extLst>
          </p:cNvPr>
          <p:cNvPicPr>
            <a:picLocks noChangeAspect="1"/>
          </p:cNvPicPr>
          <p:nvPr/>
        </p:nvPicPr>
        <p:blipFill>
          <a:blip r:embed="rId3"/>
          <a:stretch>
            <a:fillRect/>
          </a:stretch>
        </p:blipFill>
        <p:spPr>
          <a:xfrm>
            <a:off x="1801581" y="3264759"/>
            <a:ext cx="4572002" cy="3183645"/>
          </a:xfrm>
          <a:prstGeom prst="rect">
            <a:avLst/>
          </a:prstGeom>
        </p:spPr>
      </p:pic>
      <p:sp>
        <p:nvSpPr>
          <p:cNvPr id="8" name="ZoneTexte 7">
            <a:extLst>
              <a:ext uri="{FF2B5EF4-FFF2-40B4-BE49-F238E27FC236}">
                <a16:creationId xmlns:a16="http://schemas.microsoft.com/office/drawing/2014/main" id="{C2FFA036-60C8-40F1-A826-B803BF851B4C}"/>
              </a:ext>
            </a:extLst>
          </p:cNvPr>
          <p:cNvSpPr txBox="1"/>
          <p:nvPr/>
        </p:nvSpPr>
        <p:spPr>
          <a:xfrm>
            <a:off x="1807468" y="6433478"/>
            <a:ext cx="4531433" cy="430887"/>
          </a:xfrm>
          <a:prstGeom prst="rect">
            <a:avLst/>
          </a:prstGeom>
          <a:noFill/>
        </p:spPr>
        <p:txBody>
          <a:bodyPr wrap="square" rtlCol="0">
            <a:spAutoFit/>
          </a:bodyPr>
          <a:lstStyle/>
          <a:p>
            <a:r>
              <a:rPr lang="fr-FR" sz="1100" i="1" dirty="0">
                <a:solidFill>
                  <a:schemeClr val="bg1"/>
                </a:solidFill>
                <a:highlight>
                  <a:srgbClr val="EF755F"/>
                </a:highlight>
              </a:rPr>
              <a:t>Extrait du règlement écrit du PLUi de la CAMVS – dispositions générales</a:t>
            </a:r>
          </a:p>
        </p:txBody>
      </p:sp>
      <p:pic>
        <p:nvPicPr>
          <p:cNvPr id="11" name="Image 10">
            <a:extLst>
              <a:ext uri="{FF2B5EF4-FFF2-40B4-BE49-F238E27FC236}">
                <a16:creationId xmlns:a16="http://schemas.microsoft.com/office/drawing/2014/main" id="{F37321DC-CCF0-4BB0-BFC4-8674A903E540}"/>
              </a:ext>
            </a:extLst>
          </p:cNvPr>
          <p:cNvPicPr>
            <a:picLocks noChangeAspect="1"/>
          </p:cNvPicPr>
          <p:nvPr/>
        </p:nvPicPr>
        <p:blipFill>
          <a:blip r:embed="rId4"/>
          <a:stretch>
            <a:fillRect/>
          </a:stretch>
        </p:blipFill>
        <p:spPr>
          <a:xfrm>
            <a:off x="6813923" y="3477252"/>
            <a:ext cx="4999652" cy="2827988"/>
          </a:xfrm>
          <a:prstGeom prst="rect">
            <a:avLst/>
          </a:prstGeom>
        </p:spPr>
      </p:pic>
      <p:sp>
        <p:nvSpPr>
          <p:cNvPr id="12" name="ZoneTexte 11">
            <a:extLst>
              <a:ext uri="{FF2B5EF4-FFF2-40B4-BE49-F238E27FC236}">
                <a16:creationId xmlns:a16="http://schemas.microsoft.com/office/drawing/2014/main" id="{2328AD15-A1B9-496A-87B7-82D623780C18}"/>
              </a:ext>
            </a:extLst>
          </p:cNvPr>
          <p:cNvSpPr txBox="1"/>
          <p:nvPr/>
        </p:nvSpPr>
        <p:spPr>
          <a:xfrm>
            <a:off x="6488213" y="6448404"/>
            <a:ext cx="5720151" cy="261610"/>
          </a:xfrm>
          <a:prstGeom prst="rect">
            <a:avLst/>
          </a:prstGeom>
          <a:noFill/>
        </p:spPr>
        <p:txBody>
          <a:bodyPr wrap="square" rtlCol="0">
            <a:spAutoFit/>
          </a:bodyPr>
          <a:lstStyle/>
          <a:p>
            <a:r>
              <a:rPr lang="fr-FR" sz="1100" i="1" dirty="0">
                <a:solidFill>
                  <a:schemeClr val="bg1"/>
                </a:solidFill>
                <a:highlight>
                  <a:srgbClr val="EF755F"/>
                </a:highlight>
              </a:rPr>
              <a:t>Extrait du règlement écrit du PLUi de la CAMVS – communes urbaines – zone UA </a:t>
            </a:r>
          </a:p>
        </p:txBody>
      </p:sp>
      <p:sp>
        <p:nvSpPr>
          <p:cNvPr id="15" name="ZoneTexte 14">
            <a:extLst>
              <a:ext uri="{FF2B5EF4-FFF2-40B4-BE49-F238E27FC236}">
                <a16:creationId xmlns:a16="http://schemas.microsoft.com/office/drawing/2014/main" id="{356AA230-94E8-40EB-B17C-DB0416889AE5}"/>
              </a:ext>
            </a:extLst>
          </p:cNvPr>
          <p:cNvSpPr txBox="1"/>
          <p:nvPr/>
        </p:nvSpPr>
        <p:spPr>
          <a:xfrm>
            <a:off x="2316955" y="934784"/>
            <a:ext cx="3512457" cy="461665"/>
          </a:xfrm>
          <a:prstGeom prst="rect">
            <a:avLst/>
          </a:prstGeom>
          <a:noFill/>
        </p:spPr>
        <p:txBody>
          <a:bodyPr wrap="square" rtlCol="0">
            <a:spAutoFit/>
          </a:bodyPr>
          <a:lstStyle/>
          <a:p>
            <a:pPr algn="ctr"/>
            <a:r>
              <a:rPr lang="fr-FR" sz="1200" i="1" dirty="0">
                <a:solidFill>
                  <a:schemeClr val="bg1"/>
                </a:solidFill>
              </a:rPr>
              <a:t>L’outil CBS et la méthode de calcul sont présentés dans les </a:t>
            </a:r>
            <a:r>
              <a:rPr lang="fr-FR" sz="1200" b="1" i="1" dirty="0">
                <a:solidFill>
                  <a:schemeClr val="bg1"/>
                </a:solidFill>
              </a:rPr>
              <a:t>dispositions générales</a:t>
            </a:r>
          </a:p>
        </p:txBody>
      </p:sp>
      <p:sp>
        <p:nvSpPr>
          <p:cNvPr id="17" name="ZoneTexte 16">
            <a:extLst>
              <a:ext uri="{FF2B5EF4-FFF2-40B4-BE49-F238E27FC236}">
                <a16:creationId xmlns:a16="http://schemas.microsoft.com/office/drawing/2014/main" id="{5EC352B7-4166-4E8E-BC42-37A9C2924467}"/>
              </a:ext>
            </a:extLst>
          </p:cNvPr>
          <p:cNvSpPr txBox="1"/>
          <p:nvPr/>
        </p:nvSpPr>
        <p:spPr>
          <a:xfrm>
            <a:off x="6487456" y="934784"/>
            <a:ext cx="5274630" cy="646331"/>
          </a:xfrm>
          <a:prstGeom prst="rect">
            <a:avLst/>
          </a:prstGeom>
          <a:noFill/>
        </p:spPr>
        <p:txBody>
          <a:bodyPr wrap="square" rtlCol="0">
            <a:spAutoFit/>
          </a:bodyPr>
          <a:lstStyle/>
          <a:p>
            <a:pPr algn="ctr"/>
            <a:r>
              <a:rPr lang="fr-FR" sz="1200" i="1" dirty="0">
                <a:solidFill>
                  <a:schemeClr val="bg1"/>
                </a:solidFill>
              </a:rPr>
              <a:t>Les coefficients à respecter diffèrent en fonction des zones et des communes (urbaines / périurbaines / rurales) : ils sont indiqués dans les </a:t>
            </a:r>
            <a:r>
              <a:rPr lang="fr-FR" sz="1200" b="1" i="1" dirty="0">
                <a:solidFill>
                  <a:schemeClr val="bg1"/>
                </a:solidFill>
              </a:rPr>
              <a:t>dispositions particulières</a:t>
            </a:r>
          </a:p>
        </p:txBody>
      </p:sp>
      <p:pic>
        <p:nvPicPr>
          <p:cNvPr id="26" name="Graphique 25" descr="Cercle avec flèche gauche">
            <a:extLst>
              <a:ext uri="{FF2B5EF4-FFF2-40B4-BE49-F238E27FC236}">
                <a16:creationId xmlns:a16="http://schemas.microsoft.com/office/drawing/2014/main" id="{00C01E28-02EF-42E6-88DB-82295ECAE71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43256" y="1664418"/>
            <a:ext cx="1623965" cy="1623965"/>
          </a:xfrm>
          <a:prstGeom prst="rect">
            <a:avLst/>
          </a:prstGeom>
        </p:spPr>
      </p:pic>
      <p:pic>
        <p:nvPicPr>
          <p:cNvPr id="28" name="Image 27">
            <a:extLst>
              <a:ext uri="{FF2B5EF4-FFF2-40B4-BE49-F238E27FC236}">
                <a16:creationId xmlns:a16="http://schemas.microsoft.com/office/drawing/2014/main" id="{34C132B4-E3A8-42BD-BFD1-F3F93B3C44FB}"/>
              </a:ext>
            </a:extLst>
          </p:cNvPr>
          <p:cNvPicPr>
            <a:picLocks noChangeAspect="1"/>
          </p:cNvPicPr>
          <p:nvPr/>
        </p:nvPicPr>
        <p:blipFill>
          <a:blip r:embed="rId7"/>
          <a:stretch>
            <a:fillRect/>
          </a:stretch>
        </p:blipFill>
        <p:spPr>
          <a:xfrm>
            <a:off x="7459376" y="1650650"/>
            <a:ext cx="1172034" cy="1651503"/>
          </a:xfrm>
          <a:prstGeom prst="rect">
            <a:avLst/>
          </a:prstGeom>
        </p:spPr>
      </p:pic>
      <p:pic>
        <p:nvPicPr>
          <p:cNvPr id="30" name="Image 29">
            <a:extLst>
              <a:ext uri="{FF2B5EF4-FFF2-40B4-BE49-F238E27FC236}">
                <a16:creationId xmlns:a16="http://schemas.microsoft.com/office/drawing/2014/main" id="{E16CA935-0E26-43C0-8EED-580E08D9B729}"/>
              </a:ext>
            </a:extLst>
          </p:cNvPr>
          <p:cNvPicPr>
            <a:picLocks noChangeAspect="1"/>
          </p:cNvPicPr>
          <p:nvPr/>
        </p:nvPicPr>
        <p:blipFill>
          <a:blip r:embed="rId8"/>
          <a:stretch>
            <a:fillRect/>
          </a:stretch>
        </p:blipFill>
        <p:spPr>
          <a:xfrm>
            <a:off x="8693912" y="1650650"/>
            <a:ext cx="1172034" cy="1659743"/>
          </a:xfrm>
          <a:prstGeom prst="rect">
            <a:avLst/>
          </a:prstGeom>
        </p:spPr>
      </p:pic>
      <p:pic>
        <p:nvPicPr>
          <p:cNvPr id="32" name="Image 31">
            <a:extLst>
              <a:ext uri="{FF2B5EF4-FFF2-40B4-BE49-F238E27FC236}">
                <a16:creationId xmlns:a16="http://schemas.microsoft.com/office/drawing/2014/main" id="{B3DA14AD-87B4-47CD-80CA-9E2F8A0468A5}"/>
              </a:ext>
            </a:extLst>
          </p:cNvPr>
          <p:cNvPicPr>
            <a:picLocks noChangeAspect="1"/>
          </p:cNvPicPr>
          <p:nvPr/>
        </p:nvPicPr>
        <p:blipFill>
          <a:blip r:embed="rId9"/>
          <a:stretch>
            <a:fillRect/>
          </a:stretch>
        </p:blipFill>
        <p:spPr>
          <a:xfrm>
            <a:off x="9947072" y="1650650"/>
            <a:ext cx="1172034" cy="1661231"/>
          </a:xfrm>
          <a:prstGeom prst="rect">
            <a:avLst/>
          </a:prstGeom>
        </p:spPr>
      </p:pic>
      <p:pic>
        <p:nvPicPr>
          <p:cNvPr id="34" name="Image 33">
            <a:extLst>
              <a:ext uri="{FF2B5EF4-FFF2-40B4-BE49-F238E27FC236}">
                <a16:creationId xmlns:a16="http://schemas.microsoft.com/office/drawing/2014/main" id="{26F65A89-DC7C-4ADE-BB56-0851FE2BA90A}"/>
              </a:ext>
            </a:extLst>
          </p:cNvPr>
          <p:cNvPicPr>
            <a:picLocks noChangeAspect="1"/>
          </p:cNvPicPr>
          <p:nvPr/>
        </p:nvPicPr>
        <p:blipFill>
          <a:blip r:embed="rId10"/>
          <a:stretch>
            <a:fillRect/>
          </a:stretch>
        </p:blipFill>
        <p:spPr>
          <a:xfrm>
            <a:off x="3581561" y="1650649"/>
            <a:ext cx="1101716" cy="1565345"/>
          </a:xfrm>
          <a:prstGeom prst="rect">
            <a:avLst/>
          </a:prstGeom>
        </p:spPr>
      </p:pic>
      <p:sp>
        <p:nvSpPr>
          <p:cNvPr id="35" name="Rectangle 34">
            <a:extLst>
              <a:ext uri="{FF2B5EF4-FFF2-40B4-BE49-F238E27FC236}">
                <a16:creationId xmlns:a16="http://schemas.microsoft.com/office/drawing/2014/main" id="{B110F3CD-C115-4B53-9A11-697B801C8541}"/>
              </a:ext>
            </a:extLst>
          </p:cNvPr>
          <p:cNvSpPr/>
          <p:nvPr/>
        </p:nvSpPr>
        <p:spPr>
          <a:xfrm>
            <a:off x="6813923" y="5776686"/>
            <a:ext cx="4948163" cy="5062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97240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3998" y="1"/>
            <a:ext cx="895422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dirty="0">
              <a:solidFill>
                <a:prstClr val="white"/>
              </a:solidFill>
              <a:latin typeface="Century Gothic" panose="020B0502020202020204"/>
            </a:endParaRPr>
          </a:p>
        </p:txBody>
      </p:sp>
      <p:pic>
        <p:nvPicPr>
          <p:cNvPr id="16" name="Image 15">
            <a:extLst>
              <a:ext uri="{FF2B5EF4-FFF2-40B4-BE49-F238E27FC236}">
                <a16:creationId xmlns:a16="http://schemas.microsoft.com/office/drawing/2014/main" id="{7AB6F32E-1574-4BD7-9A85-FEA7C3AB6305}"/>
              </a:ext>
            </a:extLst>
          </p:cNvPr>
          <p:cNvPicPr>
            <a:picLocks noChangeAspect="1"/>
          </p:cNvPicPr>
          <p:nvPr/>
        </p:nvPicPr>
        <p:blipFill>
          <a:blip r:embed="rId3"/>
          <a:stretch>
            <a:fillRect/>
          </a:stretch>
        </p:blipFill>
        <p:spPr>
          <a:xfrm>
            <a:off x="3236877" y="1652480"/>
            <a:ext cx="8038387" cy="5111465"/>
          </a:xfrm>
          <a:prstGeom prst="rect">
            <a:avLst/>
          </a:prstGeom>
        </p:spPr>
      </p:pic>
      <p:sp>
        <p:nvSpPr>
          <p:cNvPr id="5" name="ZoneTexte 4"/>
          <p:cNvSpPr txBox="1"/>
          <p:nvPr/>
        </p:nvSpPr>
        <p:spPr>
          <a:xfrm>
            <a:off x="1658911" y="176875"/>
            <a:ext cx="10292153" cy="156966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lgn="just" defTabSz="457200">
              <a:buFont typeface="Arial" panose="020B0604020202020204" pitchFamily="34" charset="0"/>
              <a:buChar char="•"/>
            </a:pPr>
            <a:endParaRPr lang="fr-FR" sz="1600" dirty="0">
              <a:solidFill>
                <a:prstClr val="black"/>
              </a:solidFill>
              <a:latin typeface="Century Gothic" panose="020B0502020202020204"/>
            </a:endParaRPr>
          </a:p>
          <a:p>
            <a:pPr algn="ctr" defTabSz="457200"/>
            <a:r>
              <a:rPr lang="fr-FR" sz="1600" b="1" dirty="0">
                <a:solidFill>
                  <a:prstClr val="black"/>
                </a:solidFill>
                <a:latin typeface="Century Gothic" panose="020B0502020202020204"/>
              </a:rPr>
              <a:t>Un CBS qui diffère en fonction de la localisation de l’opération (type de commune / zonage / rapport à la Sambre / enjeux environnementaux)</a:t>
            </a:r>
            <a:endParaRPr lang="fr-FR" sz="1600" dirty="0">
              <a:solidFill>
                <a:prstClr val="black"/>
              </a:solidFill>
              <a:latin typeface="Century Gothic" panose="020B0502020202020204"/>
            </a:endParaRPr>
          </a:p>
          <a:p>
            <a:pPr marL="285750" indent="-285750" algn="just" defTabSz="457200">
              <a:buFont typeface="Arial" panose="020B0604020202020204" pitchFamily="34" charset="0"/>
              <a:buChar char="•"/>
            </a:pPr>
            <a:endParaRPr lang="fr-FR" sz="1600" dirty="0">
              <a:solidFill>
                <a:prstClr val="black"/>
              </a:solidFill>
              <a:latin typeface="Century Gothic" panose="020B0502020202020204"/>
            </a:endParaRPr>
          </a:p>
          <a:p>
            <a:pPr marL="285750" indent="-285750" algn="just" defTabSz="457200">
              <a:buFont typeface="Arial" panose="020B0604020202020204" pitchFamily="34" charset="0"/>
              <a:buChar char="•"/>
            </a:pPr>
            <a:endParaRPr lang="fr-FR" sz="1600" dirty="0">
              <a:solidFill>
                <a:prstClr val="black"/>
              </a:solidFill>
              <a:latin typeface="Century Gothic" panose="020B0502020202020204"/>
            </a:endParaRPr>
          </a:p>
          <a:p>
            <a:pPr marL="285750" indent="-285750" algn="just" defTabSz="457200">
              <a:buFont typeface="Arial" panose="020B0604020202020204" pitchFamily="34" charset="0"/>
              <a:buChar char="•"/>
            </a:pPr>
            <a:endParaRPr lang="fr-FR" sz="1600" dirty="0">
              <a:solidFill>
                <a:prstClr val="black"/>
              </a:solidFill>
              <a:latin typeface="Century Gothic" panose="020B0502020202020204"/>
            </a:endParaRPr>
          </a:p>
        </p:txBody>
      </p:sp>
      <p:sp>
        <p:nvSpPr>
          <p:cNvPr id="13" name="ZoneTexte 12"/>
          <p:cNvSpPr txBox="1"/>
          <p:nvPr/>
        </p:nvSpPr>
        <p:spPr>
          <a:xfrm>
            <a:off x="2794638" y="0"/>
            <a:ext cx="7873362" cy="523220"/>
          </a:xfrm>
          <a:prstGeom prst="rect">
            <a:avLst/>
          </a:prstGeom>
          <a:noFill/>
        </p:spPr>
        <p:txBody>
          <a:bodyPr wrap="square" rtlCol="0">
            <a:spAutoFit/>
          </a:bodyPr>
          <a:lstStyle/>
          <a:p>
            <a:pPr algn="ctr" defTabSz="457200"/>
            <a:r>
              <a:rPr lang="fr-FR" sz="2800" b="1" dirty="0">
                <a:solidFill>
                  <a:srgbClr val="ED515C"/>
                </a:solidFill>
                <a:latin typeface="Century Gothic" panose="020B0502020202020204"/>
              </a:rPr>
              <a:t>CBS et PLUi de la CAMVS</a:t>
            </a:r>
          </a:p>
        </p:txBody>
      </p:sp>
      <p:pic>
        <p:nvPicPr>
          <p:cNvPr id="3" name="Image 2">
            <a:extLst>
              <a:ext uri="{FF2B5EF4-FFF2-40B4-BE49-F238E27FC236}">
                <a16:creationId xmlns:a16="http://schemas.microsoft.com/office/drawing/2014/main" id="{C5F03BEF-4337-40FC-A24F-1DCDDF925DF3}"/>
              </a:ext>
            </a:extLst>
          </p:cNvPr>
          <p:cNvPicPr>
            <a:picLocks noChangeAspect="1"/>
          </p:cNvPicPr>
          <p:nvPr/>
        </p:nvPicPr>
        <p:blipFill>
          <a:blip r:embed="rId4"/>
          <a:stretch>
            <a:fillRect/>
          </a:stretch>
        </p:blipFill>
        <p:spPr>
          <a:xfrm>
            <a:off x="1658911" y="1175657"/>
            <a:ext cx="3277019" cy="2946400"/>
          </a:xfrm>
          <a:prstGeom prst="rect">
            <a:avLst/>
          </a:prstGeom>
          <a:ln>
            <a:solidFill>
              <a:schemeClr val="accent6"/>
            </a:solidFill>
          </a:ln>
        </p:spPr>
      </p:pic>
      <p:sp>
        <p:nvSpPr>
          <p:cNvPr id="6" name="ZoneTexte 5">
            <a:extLst>
              <a:ext uri="{FF2B5EF4-FFF2-40B4-BE49-F238E27FC236}">
                <a16:creationId xmlns:a16="http://schemas.microsoft.com/office/drawing/2014/main" id="{FF892E1E-7FAF-4427-A3F2-AB0A1DCF53A1}"/>
              </a:ext>
            </a:extLst>
          </p:cNvPr>
          <p:cNvSpPr txBox="1"/>
          <p:nvPr/>
        </p:nvSpPr>
        <p:spPr>
          <a:xfrm>
            <a:off x="1553026" y="4136571"/>
            <a:ext cx="3411933" cy="430887"/>
          </a:xfrm>
          <a:prstGeom prst="rect">
            <a:avLst/>
          </a:prstGeom>
          <a:noFill/>
        </p:spPr>
        <p:txBody>
          <a:bodyPr wrap="square" rtlCol="0">
            <a:spAutoFit/>
          </a:bodyPr>
          <a:lstStyle/>
          <a:p>
            <a:r>
              <a:rPr lang="fr-FR" sz="1100" i="1" dirty="0">
                <a:solidFill>
                  <a:schemeClr val="bg1"/>
                </a:solidFill>
                <a:highlight>
                  <a:srgbClr val="EF755F"/>
                </a:highlight>
              </a:rPr>
              <a:t>Extrait du zonage de la commune de Maubeuge</a:t>
            </a:r>
          </a:p>
        </p:txBody>
      </p:sp>
      <p:pic>
        <p:nvPicPr>
          <p:cNvPr id="10" name="Image 9">
            <a:extLst>
              <a:ext uri="{FF2B5EF4-FFF2-40B4-BE49-F238E27FC236}">
                <a16:creationId xmlns:a16="http://schemas.microsoft.com/office/drawing/2014/main" id="{3CAAB17A-CA87-49C1-B4B6-E1BDD370DF7E}"/>
              </a:ext>
            </a:extLst>
          </p:cNvPr>
          <p:cNvPicPr>
            <a:picLocks noChangeAspect="1"/>
          </p:cNvPicPr>
          <p:nvPr/>
        </p:nvPicPr>
        <p:blipFill>
          <a:blip r:embed="rId5"/>
          <a:stretch>
            <a:fillRect/>
          </a:stretch>
        </p:blipFill>
        <p:spPr>
          <a:xfrm>
            <a:off x="10160000" y="3972647"/>
            <a:ext cx="1988458" cy="2829729"/>
          </a:xfrm>
          <a:prstGeom prst="rect">
            <a:avLst/>
          </a:prstGeom>
          <a:ln>
            <a:solidFill>
              <a:schemeClr val="accent6"/>
            </a:solidFill>
          </a:ln>
        </p:spPr>
      </p:pic>
      <p:sp>
        <p:nvSpPr>
          <p:cNvPr id="19" name="ZoneTexte 18">
            <a:extLst>
              <a:ext uri="{FF2B5EF4-FFF2-40B4-BE49-F238E27FC236}">
                <a16:creationId xmlns:a16="http://schemas.microsoft.com/office/drawing/2014/main" id="{645DFC2D-8EEE-41D6-974B-AA2F01D532EE}"/>
              </a:ext>
            </a:extLst>
          </p:cNvPr>
          <p:cNvSpPr txBox="1"/>
          <p:nvPr/>
        </p:nvSpPr>
        <p:spPr>
          <a:xfrm>
            <a:off x="3148113" y="6549363"/>
            <a:ext cx="5837717" cy="261610"/>
          </a:xfrm>
          <a:prstGeom prst="rect">
            <a:avLst/>
          </a:prstGeom>
          <a:noFill/>
        </p:spPr>
        <p:txBody>
          <a:bodyPr wrap="square" rtlCol="0">
            <a:spAutoFit/>
          </a:bodyPr>
          <a:lstStyle/>
          <a:p>
            <a:r>
              <a:rPr lang="fr-FR" sz="1100" i="1" dirty="0">
                <a:solidFill>
                  <a:schemeClr val="bg1"/>
                </a:solidFill>
                <a:highlight>
                  <a:srgbClr val="EF755F"/>
                </a:highlight>
              </a:rPr>
              <a:t>Extrait de l’annexe règlementaire relative au CBS sur la commune de Maubeuge</a:t>
            </a:r>
          </a:p>
        </p:txBody>
      </p:sp>
      <p:pic>
        <p:nvPicPr>
          <p:cNvPr id="22" name="Graphique 21" descr="Cercle avec flèche gauche">
            <a:extLst>
              <a:ext uri="{FF2B5EF4-FFF2-40B4-BE49-F238E27FC236}">
                <a16:creationId xmlns:a16="http://schemas.microsoft.com/office/drawing/2014/main" id="{59FAEE7E-2DF3-4E8B-BB41-BBEB99E712D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59522" y="2939429"/>
            <a:ext cx="1150114" cy="1150114"/>
          </a:xfrm>
          <a:prstGeom prst="rect">
            <a:avLst/>
          </a:prstGeom>
          <a:effectLst>
            <a:glow rad="63500">
              <a:schemeClr val="tx1">
                <a:alpha val="40000"/>
              </a:schemeClr>
            </a:glow>
          </a:effectLst>
        </p:spPr>
      </p:pic>
    </p:spTree>
    <p:extLst>
      <p:ext uri="{BB962C8B-B14F-4D97-AF65-F5344CB8AC3E}">
        <p14:creationId xmlns:p14="http://schemas.microsoft.com/office/powerpoint/2010/main" val="1273337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3999" y="-110471"/>
            <a:ext cx="895422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dirty="0">
              <a:solidFill>
                <a:prstClr val="white"/>
              </a:solidFill>
              <a:latin typeface="Century Gothic" panose="020B0502020202020204"/>
            </a:endParaRPr>
          </a:p>
        </p:txBody>
      </p:sp>
      <p:sp>
        <p:nvSpPr>
          <p:cNvPr id="5" name="ZoneTexte 4"/>
          <p:cNvSpPr txBox="1"/>
          <p:nvPr/>
        </p:nvSpPr>
        <p:spPr>
          <a:xfrm>
            <a:off x="2912123" y="633692"/>
            <a:ext cx="4658995" cy="649408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defTabSz="457200"/>
            <a:r>
              <a:rPr lang="fr-FR" sz="1600" u="sng" dirty="0">
                <a:solidFill>
                  <a:prstClr val="black"/>
                </a:solidFill>
                <a:latin typeface="Century Gothic" panose="020B0502020202020204"/>
              </a:rPr>
              <a:t>Pour les </a:t>
            </a:r>
            <a:r>
              <a:rPr lang="fr-FR" sz="1600" b="1" u="sng" dirty="0">
                <a:solidFill>
                  <a:prstClr val="black"/>
                </a:solidFill>
                <a:latin typeface="Century Gothic" panose="020B0502020202020204"/>
              </a:rPr>
              <a:t>opérations de plus de 10 logements </a:t>
            </a:r>
          </a:p>
          <a:p>
            <a:pPr marL="285750" indent="-285750" algn="just" defTabSz="457200">
              <a:buFont typeface="Arial" panose="020B0604020202020204" pitchFamily="34" charset="0"/>
              <a:buChar char="•"/>
            </a:pPr>
            <a:r>
              <a:rPr lang="fr-FR" sz="1600" dirty="0">
                <a:solidFill>
                  <a:prstClr val="black"/>
                </a:solidFill>
                <a:latin typeface="Century Gothic" panose="020B0502020202020204"/>
              </a:rPr>
              <a:t>Situées en </a:t>
            </a:r>
            <a:r>
              <a:rPr lang="fr-FR" sz="1600" b="1" dirty="0">
                <a:solidFill>
                  <a:schemeClr val="tx1"/>
                </a:solidFill>
                <a:highlight>
                  <a:srgbClr val="EF755F"/>
                </a:highlight>
                <a:latin typeface="Century Gothic" panose="020B0502020202020204"/>
              </a:rPr>
              <a:t>ZNIEFF de type 1 </a:t>
            </a:r>
            <a:r>
              <a:rPr lang="fr-FR" sz="1600" dirty="0">
                <a:solidFill>
                  <a:prstClr val="black"/>
                </a:solidFill>
                <a:latin typeface="Century Gothic" panose="020B0502020202020204"/>
              </a:rPr>
              <a:t>: CBS de 0,5</a:t>
            </a:r>
          </a:p>
          <a:p>
            <a:pPr marL="285750" indent="-285750" algn="just" defTabSz="457200">
              <a:buFont typeface="Arial" panose="020B0604020202020204" pitchFamily="34" charset="0"/>
              <a:buChar char="•"/>
            </a:pPr>
            <a:r>
              <a:rPr lang="fr-FR" sz="1600" dirty="0">
                <a:solidFill>
                  <a:prstClr val="black"/>
                </a:solidFill>
                <a:latin typeface="Century Gothic" panose="020B0502020202020204"/>
              </a:rPr>
              <a:t>Situées dans des </a:t>
            </a:r>
            <a:r>
              <a:rPr lang="fr-FR" sz="1600" b="1" dirty="0">
                <a:solidFill>
                  <a:schemeClr val="tx1"/>
                </a:solidFill>
                <a:highlight>
                  <a:srgbClr val="EF755F"/>
                </a:highlight>
                <a:latin typeface="Century Gothic" panose="020B0502020202020204"/>
              </a:rPr>
              <a:t>îlots</a:t>
            </a:r>
            <a:r>
              <a:rPr lang="fr-FR" sz="1600" dirty="0">
                <a:solidFill>
                  <a:schemeClr val="tx1"/>
                </a:solidFill>
                <a:highlight>
                  <a:srgbClr val="EF755F"/>
                </a:highlight>
                <a:latin typeface="Century Gothic" panose="020B0502020202020204"/>
              </a:rPr>
              <a:t> </a:t>
            </a:r>
            <a:r>
              <a:rPr lang="fr-FR" sz="1600" b="1" dirty="0">
                <a:solidFill>
                  <a:schemeClr val="tx1"/>
                </a:solidFill>
                <a:highlight>
                  <a:srgbClr val="EF755F"/>
                </a:highlight>
                <a:latin typeface="Century Gothic" panose="020B0502020202020204"/>
              </a:rPr>
              <a:t>à moins de 500 mètres de la Sambre</a:t>
            </a:r>
            <a:r>
              <a:rPr lang="fr-FR" sz="1600" dirty="0">
                <a:solidFill>
                  <a:schemeClr val="tx1"/>
                </a:solidFill>
                <a:highlight>
                  <a:srgbClr val="EF755F"/>
                </a:highlight>
                <a:latin typeface="Century Gothic" panose="020B0502020202020204"/>
              </a:rPr>
              <a:t> </a:t>
            </a:r>
            <a:r>
              <a:rPr lang="fr-FR" sz="1600" dirty="0">
                <a:solidFill>
                  <a:prstClr val="black"/>
                </a:solidFill>
                <a:latin typeface="Century Gothic" panose="020B0502020202020204"/>
              </a:rPr>
              <a:t>: CBS de 0,3</a:t>
            </a:r>
          </a:p>
          <a:p>
            <a:pPr algn="just" defTabSz="457200"/>
            <a:endParaRPr lang="fr-FR" sz="1600" u="sng" dirty="0">
              <a:solidFill>
                <a:prstClr val="black"/>
              </a:solidFill>
              <a:latin typeface="Century Gothic" panose="020B0502020202020204"/>
            </a:endParaRPr>
          </a:p>
          <a:p>
            <a:pPr algn="just" defTabSz="457200"/>
            <a:endParaRPr lang="fr-FR" sz="1600" u="sng" dirty="0">
              <a:solidFill>
                <a:prstClr val="black"/>
              </a:solidFill>
              <a:latin typeface="Century Gothic" panose="020B0502020202020204"/>
            </a:endParaRPr>
          </a:p>
          <a:p>
            <a:pPr algn="just" defTabSz="457200"/>
            <a:endParaRPr lang="fr-FR" sz="1600" u="sng" dirty="0">
              <a:solidFill>
                <a:prstClr val="black"/>
              </a:solidFill>
              <a:latin typeface="Century Gothic" panose="020B0502020202020204"/>
            </a:endParaRPr>
          </a:p>
          <a:p>
            <a:pPr algn="just" defTabSz="457200"/>
            <a:endParaRPr lang="fr-FR" sz="1600" u="sng" dirty="0">
              <a:solidFill>
                <a:prstClr val="black"/>
              </a:solidFill>
              <a:latin typeface="Century Gothic" panose="020B0502020202020204"/>
            </a:endParaRPr>
          </a:p>
          <a:p>
            <a:pPr algn="just" defTabSz="457200"/>
            <a:endParaRPr lang="fr-FR" sz="1600" u="sng" dirty="0">
              <a:solidFill>
                <a:prstClr val="black"/>
              </a:solidFill>
              <a:latin typeface="Century Gothic" panose="020B0502020202020204"/>
            </a:endParaRPr>
          </a:p>
          <a:p>
            <a:pPr algn="just" defTabSz="457200"/>
            <a:endParaRPr lang="fr-FR" sz="1600" u="sng" dirty="0">
              <a:solidFill>
                <a:prstClr val="black"/>
              </a:solidFill>
              <a:latin typeface="Century Gothic" panose="020B0502020202020204"/>
            </a:endParaRPr>
          </a:p>
          <a:p>
            <a:pPr algn="just" defTabSz="457200"/>
            <a:endParaRPr lang="fr-FR" sz="1600" u="sng" dirty="0">
              <a:solidFill>
                <a:prstClr val="black"/>
              </a:solidFill>
              <a:latin typeface="Century Gothic" panose="020B0502020202020204"/>
            </a:endParaRPr>
          </a:p>
          <a:p>
            <a:pPr algn="just" defTabSz="457200"/>
            <a:endParaRPr lang="fr-FR" sz="1600" u="sng" dirty="0">
              <a:solidFill>
                <a:prstClr val="black"/>
              </a:solidFill>
              <a:latin typeface="Century Gothic" panose="020B0502020202020204"/>
            </a:endParaRPr>
          </a:p>
          <a:p>
            <a:pPr algn="just" defTabSz="457200"/>
            <a:endParaRPr lang="fr-FR" sz="1600" u="sng" dirty="0">
              <a:solidFill>
                <a:prstClr val="black"/>
              </a:solidFill>
              <a:latin typeface="Century Gothic" panose="020B0502020202020204"/>
            </a:endParaRPr>
          </a:p>
          <a:p>
            <a:pPr algn="just" defTabSz="457200"/>
            <a:endParaRPr lang="fr-FR" sz="1600" u="sng" dirty="0">
              <a:solidFill>
                <a:prstClr val="black"/>
              </a:solidFill>
              <a:latin typeface="Century Gothic" panose="020B0502020202020204"/>
            </a:endParaRPr>
          </a:p>
          <a:p>
            <a:pPr algn="just" defTabSz="457200"/>
            <a:endParaRPr lang="fr-FR" sz="1600" u="sng" dirty="0">
              <a:solidFill>
                <a:prstClr val="black"/>
              </a:solidFill>
              <a:latin typeface="Century Gothic" panose="020B0502020202020204"/>
            </a:endParaRPr>
          </a:p>
          <a:p>
            <a:pPr algn="just" defTabSz="457200"/>
            <a:endParaRPr lang="fr-FR" sz="1600" u="sng" dirty="0">
              <a:solidFill>
                <a:prstClr val="black"/>
              </a:solidFill>
              <a:latin typeface="Century Gothic" panose="020B0502020202020204"/>
            </a:endParaRPr>
          </a:p>
          <a:p>
            <a:pPr algn="just" defTabSz="457200"/>
            <a:endParaRPr lang="fr-FR" sz="1600" u="sng" dirty="0">
              <a:solidFill>
                <a:prstClr val="black"/>
              </a:solidFill>
              <a:latin typeface="Century Gothic" panose="020B0502020202020204"/>
            </a:endParaRPr>
          </a:p>
          <a:p>
            <a:pPr algn="just" defTabSz="457200"/>
            <a:endParaRPr lang="fr-FR" sz="1600" u="sng" dirty="0">
              <a:solidFill>
                <a:prstClr val="black"/>
              </a:solidFill>
              <a:latin typeface="Century Gothic" panose="020B0502020202020204"/>
            </a:endParaRPr>
          </a:p>
          <a:p>
            <a:pPr algn="just" defTabSz="457200"/>
            <a:r>
              <a:rPr lang="fr-FR" sz="1600" u="sng" dirty="0">
                <a:solidFill>
                  <a:prstClr val="black"/>
                </a:solidFill>
                <a:latin typeface="Century Gothic" panose="020B0502020202020204"/>
              </a:rPr>
              <a:t>Dans les </a:t>
            </a:r>
            <a:r>
              <a:rPr lang="fr-FR" sz="1600" b="1" u="sng" dirty="0">
                <a:solidFill>
                  <a:prstClr val="black"/>
                </a:solidFill>
                <a:latin typeface="Century Gothic" panose="020B0502020202020204"/>
              </a:rPr>
              <a:t>zones à urbaniser </a:t>
            </a:r>
            <a:r>
              <a:rPr lang="fr-FR" sz="1600" u="sng" dirty="0">
                <a:solidFill>
                  <a:prstClr val="black"/>
                </a:solidFill>
                <a:latin typeface="Century Gothic" panose="020B0502020202020204"/>
              </a:rPr>
              <a:t>hors périmètres cités ci-dessus </a:t>
            </a:r>
          </a:p>
          <a:p>
            <a:pPr marL="285750" indent="-285750" algn="just" defTabSz="457200">
              <a:buFont typeface="Arial" panose="020B0604020202020204" pitchFamily="34" charset="0"/>
              <a:buChar char="•"/>
            </a:pPr>
            <a:r>
              <a:rPr lang="fr-FR" sz="1600" dirty="0">
                <a:solidFill>
                  <a:prstClr val="black"/>
                </a:solidFill>
                <a:latin typeface="Century Gothic" panose="020B0502020202020204"/>
              </a:rPr>
              <a:t>Communes urbaines : CBS de 0,2</a:t>
            </a:r>
          </a:p>
          <a:p>
            <a:pPr marL="285750" indent="-285750" algn="just" defTabSz="457200">
              <a:buFont typeface="Arial" panose="020B0604020202020204" pitchFamily="34" charset="0"/>
              <a:buChar char="•"/>
            </a:pPr>
            <a:r>
              <a:rPr lang="fr-FR" sz="1600" dirty="0">
                <a:solidFill>
                  <a:prstClr val="black"/>
                </a:solidFill>
                <a:latin typeface="Century Gothic" panose="020B0502020202020204"/>
              </a:rPr>
              <a:t>Communes périurbaines : CBS de 0,3</a:t>
            </a:r>
          </a:p>
          <a:p>
            <a:pPr marL="285750" indent="-285750" algn="just" defTabSz="457200">
              <a:buFont typeface="Arial" panose="020B0604020202020204" pitchFamily="34" charset="0"/>
              <a:buChar char="•"/>
            </a:pPr>
            <a:r>
              <a:rPr lang="fr-FR" sz="1600" dirty="0">
                <a:solidFill>
                  <a:prstClr val="black"/>
                </a:solidFill>
                <a:latin typeface="Century Gothic" panose="020B0502020202020204"/>
              </a:rPr>
              <a:t>Communes rurales : CBS de 0,4</a:t>
            </a:r>
          </a:p>
          <a:p>
            <a:pPr algn="just" defTabSz="457200"/>
            <a:endParaRPr lang="fr-FR" sz="1600" dirty="0">
              <a:solidFill>
                <a:prstClr val="black"/>
              </a:solidFill>
              <a:latin typeface="Century Gothic" panose="020B0502020202020204"/>
            </a:endParaRPr>
          </a:p>
          <a:p>
            <a:pPr algn="just" defTabSz="457200"/>
            <a:endParaRPr lang="fr-FR" sz="1600" dirty="0">
              <a:solidFill>
                <a:prstClr val="black"/>
              </a:solidFill>
              <a:latin typeface="Century Gothic" panose="020B0502020202020204"/>
            </a:endParaRPr>
          </a:p>
          <a:p>
            <a:pPr marL="285750" indent="-285750" algn="just" defTabSz="457200">
              <a:buFont typeface="Arial" panose="020B0604020202020204" pitchFamily="34" charset="0"/>
              <a:buChar char="•"/>
            </a:pPr>
            <a:endParaRPr lang="fr-FR" sz="1600" dirty="0">
              <a:solidFill>
                <a:prstClr val="black"/>
              </a:solidFill>
              <a:latin typeface="Century Gothic" panose="020B0502020202020204"/>
            </a:endParaRPr>
          </a:p>
        </p:txBody>
      </p:sp>
      <p:sp>
        <p:nvSpPr>
          <p:cNvPr id="8" name="ZoneTexte 7"/>
          <p:cNvSpPr txBox="1"/>
          <p:nvPr/>
        </p:nvSpPr>
        <p:spPr>
          <a:xfrm>
            <a:off x="7666008" y="799920"/>
            <a:ext cx="2907101" cy="193899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defTabSz="457200"/>
            <a:r>
              <a:rPr lang="fr-FR" sz="1200" i="1" dirty="0">
                <a:solidFill>
                  <a:prstClr val="black"/>
                </a:solidFill>
                <a:latin typeface="Century Gothic" panose="020B0502020202020204"/>
              </a:rPr>
              <a:t>Zone naturelle d’intérêt écologique, faunistique et floristique : </a:t>
            </a:r>
            <a:r>
              <a:rPr lang="fr-FR" sz="1200" i="1" dirty="0">
                <a:solidFill>
                  <a:prstClr val="white">
                    <a:lumMod val="65000"/>
                  </a:prstClr>
                </a:solidFill>
                <a:latin typeface="Century Gothic" panose="020B0502020202020204"/>
              </a:rPr>
              <a:t>espaces naturels inventoriés en raison de leur caractère naturel remarquable </a:t>
            </a:r>
          </a:p>
          <a:p>
            <a:pPr defTabSz="457200"/>
            <a:r>
              <a:rPr lang="fr-FR" sz="1200" i="1" u="sng" dirty="0">
                <a:solidFill>
                  <a:prstClr val="white">
                    <a:lumMod val="65000"/>
                  </a:prstClr>
                </a:solidFill>
                <a:latin typeface="Century Gothic" panose="020B0502020202020204"/>
              </a:rPr>
              <a:t>Objectif du PLUI :</a:t>
            </a:r>
            <a:r>
              <a:rPr lang="fr-FR" sz="1200" i="1" dirty="0">
                <a:solidFill>
                  <a:prstClr val="white">
                    <a:lumMod val="65000"/>
                  </a:prstClr>
                </a:solidFill>
                <a:latin typeface="Century Gothic" panose="020B0502020202020204"/>
              </a:rPr>
              <a:t> limiter les impacts sur ces espaces en termes de perméabilité des sols, préserver la richesse biologique et paysagère du territoire (fonctionnement et qualité des milieux)</a:t>
            </a:r>
          </a:p>
        </p:txBody>
      </p:sp>
      <p:sp>
        <p:nvSpPr>
          <p:cNvPr id="12" name="ZoneTexte 11"/>
          <p:cNvSpPr txBox="1"/>
          <p:nvPr/>
        </p:nvSpPr>
        <p:spPr>
          <a:xfrm>
            <a:off x="7666007" y="3015612"/>
            <a:ext cx="2907101" cy="323165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defTabSz="457200"/>
            <a:r>
              <a:rPr lang="fr-FR" sz="1200" i="1" dirty="0">
                <a:solidFill>
                  <a:prstClr val="black"/>
                </a:solidFill>
                <a:latin typeface="Century Gothic" panose="020B0502020202020204"/>
              </a:rPr>
              <a:t>Parcelles situées dans des îlots situés à moins de 500 mètres de la Sambre : </a:t>
            </a:r>
            <a:r>
              <a:rPr lang="fr-FR" sz="1200" i="1" dirty="0">
                <a:solidFill>
                  <a:prstClr val="white">
                    <a:lumMod val="65000"/>
                  </a:prstClr>
                </a:solidFill>
                <a:latin typeface="Century Gothic" panose="020B0502020202020204"/>
              </a:rPr>
              <a:t>« L’axe Sambre, dorsale transfrontalière du territoire, doit donc revêtir une importance particulière dans le PLUi. </a:t>
            </a:r>
            <a:r>
              <a:rPr lang="fr-FR" sz="1200" i="1" u="sng" dirty="0">
                <a:solidFill>
                  <a:prstClr val="white">
                    <a:lumMod val="65000"/>
                  </a:prstClr>
                </a:solidFill>
                <a:latin typeface="Century Gothic" panose="020B0502020202020204"/>
              </a:rPr>
              <a:t>L’ambition de la CAMVS est d’encourager les villes à se retourner vers l’eau</a:t>
            </a:r>
            <a:r>
              <a:rPr lang="fr-FR" sz="1200" i="1" dirty="0">
                <a:solidFill>
                  <a:prstClr val="white">
                    <a:lumMod val="65000"/>
                  </a:prstClr>
                </a:solidFill>
                <a:latin typeface="Century Gothic" panose="020B0502020202020204"/>
              </a:rPr>
              <a:t>, tout en prenant en compte les risques inhérents à ce type d’urbanisation. Pour cela, </a:t>
            </a:r>
            <a:r>
              <a:rPr lang="fr-FR" sz="1200" i="1" u="sng" dirty="0">
                <a:solidFill>
                  <a:prstClr val="white">
                    <a:lumMod val="65000"/>
                  </a:prstClr>
                </a:solidFill>
                <a:latin typeface="Century Gothic" panose="020B0502020202020204"/>
              </a:rPr>
              <a:t>la création d’espaces qualitatifs de loisirs, comme autant d’étapes le long des différents « visages » de la Sambre est au cœur du projet</a:t>
            </a:r>
            <a:r>
              <a:rPr lang="fr-FR" sz="1200" i="1" dirty="0">
                <a:solidFill>
                  <a:prstClr val="white">
                    <a:lumMod val="65000"/>
                  </a:prstClr>
                </a:solidFill>
                <a:latin typeface="Century Gothic" panose="020B0502020202020204"/>
              </a:rPr>
              <a:t>, afin que le territoire soit non seulement traversé mais également visité. » (extrait du PADD)</a:t>
            </a:r>
          </a:p>
        </p:txBody>
      </p:sp>
      <p:sp>
        <p:nvSpPr>
          <p:cNvPr id="13" name="ZoneTexte 12"/>
          <p:cNvSpPr txBox="1"/>
          <p:nvPr/>
        </p:nvSpPr>
        <p:spPr>
          <a:xfrm>
            <a:off x="2794638" y="0"/>
            <a:ext cx="7873362" cy="523220"/>
          </a:xfrm>
          <a:prstGeom prst="rect">
            <a:avLst/>
          </a:prstGeom>
          <a:noFill/>
        </p:spPr>
        <p:txBody>
          <a:bodyPr wrap="square" rtlCol="0">
            <a:spAutoFit/>
          </a:bodyPr>
          <a:lstStyle/>
          <a:p>
            <a:pPr algn="ctr" defTabSz="457200"/>
            <a:r>
              <a:rPr lang="fr-FR" sz="2800" b="1" dirty="0">
                <a:solidFill>
                  <a:srgbClr val="ED515C"/>
                </a:solidFill>
                <a:latin typeface="Century Gothic" panose="020B0502020202020204"/>
              </a:rPr>
              <a:t>CBS et PLUi de la CAMVS</a:t>
            </a:r>
          </a:p>
        </p:txBody>
      </p:sp>
      <p:pic>
        <p:nvPicPr>
          <p:cNvPr id="14" name="Image 13"/>
          <p:cNvPicPr>
            <a:picLocks noChangeAspect="1"/>
          </p:cNvPicPr>
          <p:nvPr/>
        </p:nvPicPr>
        <p:blipFill>
          <a:blip r:embed="rId3"/>
          <a:stretch>
            <a:fillRect/>
          </a:stretch>
        </p:blipFill>
        <p:spPr>
          <a:xfrm>
            <a:off x="3070999" y="1873240"/>
            <a:ext cx="4341240" cy="2890578"/>
          </a:xfrm>
          <a:prstGeom prst="rect">
            <a:avLst/>
          </a:prstGeom>
          <a:ln>
            <a:noFill/>
          </a:ln>
        </p:spPr>
      </p:pic>
    </p:spTree>
    <p:extLst>
      <p:ext uri="{BB962C8B-B14F-4D97-AF65-F5344CB8AC3E}">
        <p14:creationId xmlns:p14="http://schemas.microsoft.com/office/powerpoint/2010/main" val="1058719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3999" y="-110471"/>
            <a:ext cx="895422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dirty="0">
              <a:solidFill>
                <a:prstClr val="white"/>
              </a:solidFill>
              <a:latin typeface="Century Gothic" panose="020B0502020202020204"/>
            </a:endParaRPr>
          </a:p>
        </p:txBody>
      </p:sp>
      <p:sp>
        <p:nvSpPr>
          <p:cNvPr id="19" name="ZoneTexte 18"/>
          <p:cNvSpPr txBox="1"/>
          <p:nvPr/>
        </p:nvSpPr>
        <p:spPr>
          <a:xfrm>
            <a:off x="2794638" y="0"/>
            <a:ext cx="7873362" cy="523220"/>
          </a:xfrm>
          <a:prstGeom prst="rect">
            <a:avLst/>
          </a:prstGeom>
          <a:noFill/>
        </p:spPr>
        <p:txBody>
          <a:bodyPr wrap="square" rtlCol="0">
            <a:spAutoFit/>
          </a:bodyPr>
          <a:lstStyle/>
          <a:p>
            <a:pPr algn="ctr" defTabSz="457200"/>
            <a:r>
              <a:rPr lang="fr-FR" sz="2800" b="1" dirty="0">
                <a:solidFill>
                  <a:srgbClr val="ED515C"/>
                </a:solidFill>
                <a:latin typeface="Century Gothic" panose="020B0502020202020204"/>
              </a:rPr>
              <a:t> A l’échelle de la ville</a:t>
            </a:r>
          </a:p>
        </p:txBody>
      </p:sp>
      <p:sp>
        <p:nvSpPr>
          <p:cNvPr id="10" name="Rectangle 9"/>
          <p:cNvSpPr/>
          <p:nvPr/>
        </p:nvSpPr>
        <p:spPr>
          <a:xfrm>
            <a:off x="1800226" y="6334780"/>
            <a:ext cx="517585" cy="215634"/>
          </a:xfrm>
          <a:prstGeom prst="rect">
            <a:avLst/>
          </a:prstGeom>
          <a:solidFill>
            <a:srgbClr val="1E68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latin typeface="Century Gothic" panose="020B0502020202020204"/>
            </a:endParaRPr>
          </a:p>
        </p:txBody>
      </p:sp>
      <p:sp>
        <p:nvSpPr>
          <p:cNvPr id="11" name="ZoneTexte 10"/>
          <p:cNvSpPr txBox="1"/>
          <p:nvPr/>
        </p:nvSpPr>
        <p:spPr>
          <a:xfrm>
            <a:off x="2317811" y="6304098"/>
            <a:ext cx="867545" cy="276999"/>
          </a:xfrm>
          <a:prstGeom prst="rect">
            <a:avLst/>
          </a:prstGeom>
          <a:noFill/>
        </p:spPr>
        <p:txBody>
          <a:bodyPr wrap="none" rtlCol="0">
            <a:spAutoFit/>
          </a:bodyPr>
          <a:lstStyle/>
          <a:p>
            <a:pPr defTabSz="457200"/>
            <a:r>
              <a:rPr lang="fr-FR" sz="1200" dirty="0">
                <a:solidFill>
                  <a:prstClr val="white">
                    <a:lumMod val="50000"/>
                  </a:prstClr>
                </a:solidFill>
                <a:latin typeface="Century Gothic" panose="020B0502020202020204"/>
              </a:rPr>
              <a:t>CBS = 0,5</a:t>
            </a:r>
          </a:p>
        </p:txBody>
      </p:sp>
      <p:sp>
        <p:nvSpPr>
          <p:cNvPr id="13" name="Rectangle 12"/>
          <p:cNvSpPr/>
          <p:nvPr/>
        </p:nvSpPr>
        <p:spPr>
          <a:xfrm>
            <a:off x="3227268" y="6332196"/>
            <a:ext cx="517585" cy="215634"/>
          </a:xfrm>
          <a:prstGeom prst="rect">
            <a:avLst/>
          </a:prstGeom>
          <a:solidFill>
            <a:srgbClr val="B8CB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latin typeface="Century Gothic" panose="020B0502020202020204"/>
            </a:endParaRPr>
          </a:p>
        </p:txBody>
      </p:sp>
      <p:sp>
        <p:nvSpPr>
          <p:cNvPr id="14" name="ZoneTexte 13"/>
          <p:cNvSpPr txBox="1"/>
          <p:nvPr/>
        </p:nvSpPr>
        <p:spPr>
          <a:xfrm>
            <a:off x="3744853" y="6301514"/>
            <a:ext cx="867545" cy="276999"/>
          </a:xfrm>
          <a:prstGeom prst="rect">
            <a:avLst/>
          </a:prstGeom>
          <a:noFill/>
        </p:spPr>
        <p:txBody>
          <a:bodyPr wrap="none" rtlCol="0">
            <a:spAutoFit/>
          </a:bodyPr>
          <a:lstStyle/>
          <a:p>
            <a:pPr defTabSz="457200"/>
            <a:r>
              <a:rPr lang="fr-FR" sz="1200" dirty="0">
                <a:solidFill>
                  <a:prstClr val="white">
                    <a:lumMod val="50000"/>
                  </a:prstClr>
                </a:solidFill>
                <a:latin typeface="Century Gothic" panose="020B0502020202020204"/>
              </a:rPr>
              <a:t>CBS = 0,3</a:t>
            </a:r>
          </a:p>
        </p:txBody>
      </p:sp>
      <p:pic>
        <p:nvPicPr>
          <p:cNvPr id="2" name="Image 1"/>
          <p:cNvPicPr>
            <a:picLocks noChangeAspect="1"/>
          </p:cNvPicPr>
          <p:nvPr/>
        </p:nvPicPr>
        <p:blipFill>
          <a:blip r:embed="rId3"/>
          <a:stretch>
            <a:fillRect/>
          </a:stretch>
        </p:blipFill>
        <p:spPr>
          <a:xfrm>
            <a:off x="1805087" y="657226"/>
            <a:ext cx="8543925" cy="5191125"/>
          </a:xfrm>
          <a:prstGeom prst="rect">
            <a:avLst/>
          </a:prstGeom>
        </p:spPr>
      </p:pic>
      <p:sp>
        <p:nvSpPr>
          <p:cNvPr id="6" name="ZoneTexte 5"/>
          <p:cNvSpPr txBox="1"/>
          <p:nvPr/>
        </p:nvSpPr>
        <p:spPr>
          <a:xfrm>
            <a:off x="1800225" y="657225"/>
            <a:ext cx="1818582"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defTabSz="457200"/>
            <a:r>
              <a:rPr lang="fr-FR" dirty="0">
                <a:solidFill>
                  <a:prstClr val="black"/>
                </a:solidFill>
                <a:latin typeface="Century Gothic" panose="020B0502020202020204"/>
              </a:rPr>
              <a:t>Maubeuge</a:t>
            </a:r>
          </a:p>
        </p:txBody>
      </p:sp>
      <p:sp>
        <p:nvSpPr>
          <p:cNvPr id="18" name="Rectangle 17"/>
          <p:cNvSpPr/>
          <p:nvPr/>
        </p:nvSpPr>
        <p:spPr>
          <a:xfrm>
            <a:off x="4654310" y="6332196"/>
            <a:ext cx="517585" cy="215634"/>
          </a:xfrm>
          <a:prstGeom prst="rect">
            <a:avLst/>
          </a:prstGeom>
          <a:solidFill>
            <a:srgbClr val="BFD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latin typeface="Century Gothic" panose="020B0502020202020204"/>
            </a:endParaRPr>
          </a:p>
        </p:txBody>
      </p:sp>
      <p:sp>
        <p:nvSpPr>
          <p:cNvPr id="20" name="ZoneTexte 19"/>
          <p:cNvSpPr txBox="1"/>
          <p:nvPr/>
        </p:nvSpPr>
        <p:spPr>
          <a:xfrm>
            <a:off x="5171895" y="6310043"/>
            <a:ext cx="867545" cy="276999"/>
          </a:xfrm>
          <a:prstGeom prst="rect">
            <a:avLst/>
          </a:prstGeom>
          <a:noFill/>
        </p:spPr>
        <p:txBody>
          <a:bodyPr wrap="none" rtlCol="0">
            <a:spAutoFit/>
          </a:bodyPr>
          <a:lstStyle/>
          <a:p>
            <a:pPr defTabSz="457200"/>
            <a:r>
              <a:rPr lang="fr-FR" sz="1200" dirty="0">
                <a:solidFill>
                  <a:prstClr val="white">
                    <a:lumMod val="50000"/>
                  </a:prstClr>
                </a:solidFill>
                <a:latin typeface="Century Gothic" panose="020B0502020202020204"/>
              </a:rPr>
              <a:t>CBS = 0,2</a:t>
            </a:r>
          </a:p>
        </p:txBody>
      </p:sp>
      <p:sp>
        <p:nvSpPr>
          <p:cNvPr id="21" name="ZoneTexte 20"/>
          <p:cNvSpPr txBox="1"/>
          <p:nvPr/>
        </p:nvSpPr>
        <p:spPr>
          <a:xfrm>
            <a:off x="2794638" y="4705278"/>
            <a:ext cx="2098506" cy="92333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defTabSz="457200"/>
            <a:r>
              <a:rPr lang="fr-FR" dirty="0">
                <a:solidFill>
                  <a:prstClr val="white"/>
                </a:solidFill>
                <a:latin typeface="Century Gothic" panose="020B0502020202020204"/>
              </a:rPr>
              <a:t>Ilots à moins de 500 mètres de la Sambre</a:t>
            </a:r>
          </a:p>
        </p:txBody>
      </p:sp>
      <p:cxnSp>
        <p:nvCxnSpPr>
          <p:cNvPr id="23" name="Connecteur droit avec flèche 22"/>
          <p:cNvCxnSpPr/>
          <p:nvPr/>
        </p:nvCxnSpPr>
        <p:spPr>
          <a:xfrm flipH="1" flipV="1">
            <a:off x="3227267" y="4023360"/>
            <a:ext cx="258792" cy="681918"/>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4" name="Connecteur droit avec flèche 23"/>
          <p:cNvCxnSpPr/>
          <p:nvPr/>
        </p:nvCxnSpPr>
        <p:spPr>
          <a:xfrm flipH="1">
            <a:off x="6442429" y="4838008"/>
            <a:ext cx="1399244" cy="32893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27" name="ZoneTexte 26"/>
          <p:cNvSpPr txBox="1"/>
          <p:nvPr/>
        </p:nvSpPr>
        <p:spPr>
          <a:xfrm>
            <a:off x="7841673" y="4347693"/>
            <a:ext cx="2098506" cy="92333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defTabSz="457200"/>
            <a:r>
              <a:rPr lang="fr-FR" dirty="0">
                <a:solidFill>
                  <a:prstClr val="white"/>
                </a:solidFill>
                <a:latin typeface="Century Gothic" panose="020B0502020202020204"/>
              </a:rPr>
              <a:t>Zone à urbaniser en commune urbaine </a:t>
            </a:r>
          </a:p>
        </p:txBody>
      </p:sp>
    </p:spTree>
    <p:extLst>
      <p:ext uri="{BB962C8B-B14F-4D97-AF65-F5344CB8AC3E}">
        <p14:creationId xmlns:p14="http://schemas.microsoft.com/office/powerpoint/2010/main" val="2235544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fr-FR" altLang="fr-FR">
              <a:solidFill>
                <a:prstClr val="white"/>
              </a:solidFill>
              <a:latin typeface="Arial" panose="020B0604020202020204" pitchFamily="34" charset="0"/>
            </a:endParaRPr>
          </a:p>
        </p:txBody>
      </p:sp>
      <p:pic>
        <p:nvPicPr>
          <p:cNvPr id="6" name="Image 5"/>
          <p:cNvPicPr>
            <a:picLocks noChangeAspect="1"/>
          </p:cNvPicPr>
          <p:nvPr/>
        </p:nvPicPr>
        <p:blipFill rotWithShape="1">
          <a:blip r:embed="rId3"/>
          <a:srcRect r="2606"/>
          <a:stretch/>
        </p:blipFill>
        <p:spPr>
          <a:xfrm>
            <a:off x="2787536" y="978393"/>
            <a:ext cx="7847214" cy="3449782"/>
          </a:xfrm>
          <a:prstGeom prst="rect">
            <a:avLst/>
          </a:prstGeom>
        </p:spPr>
      </p:pic>
      <p:sp>
        <p:nvSpPr>
          <p:cNvPr id="8" name="ZoneTexte 7"/>
          <p:cNvSpPr txBox="1"/>
          <p:nvPr/>
        </p:nvSpPr>
        <p:spPr>
          <a:xfrm>
            <a:off x="2787536" y="0"/>
            <a:ext cx="7880465" cy="523220"/>
          </a:xfrm>
          <a:prstGeom prst="rect">
            <a:avLst/>
          </a:prstGeom>
          <a:noFill/>
        </p:spPr>
        <p:txBody>
          <a:bodyPr wrap="square" rtlCol="0">
            <a:spAutoFit/>
          </a:bodyPr>
          <a:lstStyle/>
          <a:p>
            <a:pPr algn="ctr" defTabSz="457200"/>
            <a:r>
              <a:rPr lang="fr-FR" sz="2800" b="1" dirty="0">
                <a:solidFill>
                  <a:srgbClr val="ED515C"/>
                </a:solidFill>
                <a:latin typeface="Century Gothic" panose="020B0502020202020204"/>
              </a:rPr>
              <a:t>A l’échelle des projets</a:t>
            </a:r>
          </a:p>
        </p:txBody>
      </p:sp>
      <p:sp>
        <p:nvSpPr>
          <p:cNvPr id="2" name="ZoneTexte 1"/>
          <p:cNvSpPr txBox="1"/>
          <p:nvPr/>
        </p:nvSpPr>
        <p:spPr>
          <a:xfrm>
            <a:off x="3323770" y="3869245"/>
            <a:ext cx="1280160" cy="307777"/>
          </a:xfrm>
          <a:prstGeom prst="rect">
            <a:avLst/>
          </a:prstGeom>
          <a:solidFill>
            <a:schemeClr val="tx1"/>
          </a:solidFill>
        </p:spPr>
        <p:txBody>
          <a:bodyPr wrap="square" rtlCol="0">
            <a:spAutoFit/>
          </a:bodyPr>
          <a:lstStyle/>
          <a:p>
            <a:pPr defTabSz="457200"/>
            <a:r>
              <a:rPr lang="fr-FR" sz="1400" dirty="0">
                <a:solidFill>
                  <a:prstClr val="black"/>
                </a:solidFill>
                <a:latin typeface="Arial" panose="020B0604020202020204" pitchFamily="34" charset="0"/>
                <a:cs typeface="Arial" panose="020B0604020202020204" pitchFamily="34" charset="0"/>
              </a:rPr>
              <a:t>3 809/8 803</a:t>
            </a:r>
          </a:p>
        </p:txBody>
      </p:sp>
      <p:sp>
        <p:nvSpPr>
          <p:cNvPr id="3" name="ZoneTexte 2">
            <a:extLst>
              <a:ext uri="{FF2B5EF4-FFF2-40B4-BE49-F238E27FC236}">
                <a16:creationId xmlns:a16="http://schemas.microsoft.com/office/drawing/2014/main" id="{977BE6D7-0AA9-4FE8-A8C6-37478503851D}"/>
              </a:ext>
            </a:extLst>
          </p:cNvPr>
          <p:cNvSpPr txBox="1"/>
          <p:nvPr/>
        </p:nvSpPr>
        <p:spPr>
          <a:xfrm>
            <a:off x="2004067" y="4883348"/>
            <a:ext cx="10042790" cy="13234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defTabSz="457200"/>
            <a:r>
              <a:rPr lang="fr-FR" sz="1600" u="sng" dirty="0">
                <a:solidFill>
                  <a:prstClr val="black"/>
                </a:solidFill>
                <a:latin typeface="Century Gothic" panose="020B0502020202020204"/>
              </a:rPr>
              <a:t>Pour l’instruction des projets : </a:t>
            </a:r>
            <a:r>
              <a:rPr lang="fr-FR" sz="1600" dirty="0">
                <a:solidFill>
                  <a:prstClr val="black"/>
                </a:solidFill>
                <a:latin typeface="Century Gothic" panose="020B0502020202020204"/>
              </a:rPr>
              <a:t>Utilisation d’une « calculatrice CBS » (tableau </a:t>
            </a:r>
            <a:r>
              <a:rPr lang="fr-FR" sz="1600" dirty="0" err="1">
                <a:solidFill>
                  <a:prstClr val="black"/>
                </a:solidFill>
                <a:latin typeface="Century Gothic" panose="020B0502020202020204"/>
              </a:rPr>
              <a:t>excel</a:t>
            </a:r>
            <a:r>
              <a:rPr lang="fr-FR" sz="1600" dirty="0">
                <a:solidFill>
                  <a:prstClr val="black"/>
                </a:solidFill>
                <a:latin typeface="Century Gothic" panose="020B0502020202020204"/>
              </a:rPr>
              <a:t>) </a:t>
            </a:r>
          </a:p>
          <a:p>
            <a:pPr marL="285750" indent="-285750" algn="just" defTabSz="457200">
              <a:buFont typeface="Arial" panose="020B0604020202020204" pitchFamily="34" charset="0"/>
              <a:buChar char="•"/>
            </a:pPr>
            <a:endParaRPr lang="fr-FR" sz="1600" dirty="0">
              <a:solidFill>
                <a:prstClr val="black"/>
              </a:solidFill>
              <a:latin typeface="Century Gothic" panose="020B0502020202020204"/>
            </a:endParaRPr>
          </a:p>
          <a:p>
            <a:pPr marL="285750" indent="-285750" algn="just" defTabSz="457200">
              <a:buFont typeface="Arial" panose="020B0604020202020204" pitchFamily="34" charset="0"/>
              <a:buChar char="•"/>
            </a:pPr>
            <a:endParaRPr lang="fr-FR" sz="1600" dirty="0">
              <a:solidFill>
                <a:prstClr val="black"/>
              </a:solidFill>
              <a:latin typeface="Century Gothic" panose="020B0502020202020204"/>
            </a:endParaRPr>
          </a:p>
          <a:p>
            <a:pPr marL="285750" indent="-285750" algn="just" defTabSz="457200">
              <a:buFont typeface="Arial" panose="020B0604020202020204" pitchFamily="34" charset="0"/>
              <a:buChar char="•"/>
            </a:pPr>
            <a:endParaRPr lang="fr-FR" sz="1600" dirty="0">
              <a:solidFill>
                <a:prstClr val="black"/>
              </a:solidFill>
              <a:latin typeface="Century Gothic" panose="020B0502020202020204"/>
            </a:endParaRPr>
          </a:p>
          <a:p>
            <a:pPr marL="285750" indent="-285750" algn="just" defTabSz="457200">
              <a:buFont typeface="Arial" panose="020B0604020202020204" pitchFamily="34" charset="0"/>
              <a:buChar char="•"/>
            </a:pPr>
            <a:endParaRPr lang="fr-FR" sz="1600" dirty="0">
              <a:solidFill>
                <a:prstClr val="black"/>
              </a:solidFill>
              <a:latin typeface="Century Gothic" panose="020B0502020202020204"/>
            </a:endParaRPr>
          </a:p>
        </p:txBody>
      </p:sp>
    </p:spTree>
    <p:extLst>
      <p:ext uri="{BB962C8B-B14F-4D97-AF65-F5344CB8AC3E}">
        <p14:creationId xmlns:p14="http://schemas.microsoft.com/office/powerpoint/2010/main" val="3799240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804160" y="43934"/>
            <a:ext cx="78638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fr-FR" altLang="fr-FR">
              <a:solidFill>
                <a:prstClr val="white"/>
              </a:solidFill>
              <a:latin typeface="Arial" panose="020B0604020202020204" pitchFamily="34" charset="0"/>
            </a:endParaRPr>
          </a:p>
        </p:txBody>
      </p:sp>
      <p:sp>
        <p:nvSpPr>
          <p:cNvPr id="8" name="ZoneTexte 7"/>
          <p:cNvSpPr txBox="1"/>
          <p:nvPr/>
        </p:nvSpPr>
        <p:spPr>
          <a:xfrm>
            <a:off x="1524000" y="0"/>
            <a:ext cx="9144001" cy="523220"/>
          </a:xfrm>
          <a:prstGeom prst="rect">
            <a:avLst/>
          </a:prstGeom>
          <a:noFill/>
        </p:spPr>
        <p:txBody>
          <a:bodyPr wrap="square" rtlCol="0">
            <a:spAutoFit/>
          </a:bodyPr>
          <a:lstStyle/>
          <a:p>
            <a:pPr algn="ctr" defTabSz="457200"/>
            <a:r>
              <a:rPr lang="fr-FR" sz="2800" b="1" dirty="0">
                <a:solidFill>
                  <a:srgbClr val="ED515C"/>
                </a:solidFill>
                <a:latin typeface="Century Gothic" panose="020B0502020202020204"/>
              </a:rPr>
              <a:t>En conclusion</a:t>
            </a:r>
          </a:p>
        </p:txBody>
      </p:sp>
      <p:sp>
        <p:nvSpPr>
          <p:cNvPr id="2" name="ZoneTexte 1"/>
          <p:cNvSpPr txBox="1"/>
          <p:nvPr/>
        </p:nvSpPr>
        <p:spPr>
          <a:xfrm>
            <a:off x="2148114" y="1720840"/>
            <a:ext cx="8984343" cy="2462213"/>
          </a:xfrm>
          <a:prstGeom prst="rect">
            <a:avLst/>
          </a:prstGeom>
          <a:noFill/>
        </p:spPr>
        <p:txBody>
          <a:bodyPr wrap="square" rtlCol="0">
            <a:spAutoFit/>
          </a:bodyPr>
          <a:lstStyle/>
          <a:p>
            <a:pPr marL="285750" indent="-285750" defTabSz="457200">
              <a:buFontTx/>
              <a:buChar char="-"/>
            </a:pPr>
            <a:r>
              <a:rPr lang="fr-FR" sz="1400" dirty="0">
                <a:solidFill>
                  <a:prstClr val="black"/>
                </a:solidFill>
                <a:latin typeface="Century Gothic" panose="020B0502020202020204"/>
              </a:rPr>
              <a:t>Réinventer le rapport à la Sambre</a:t>
            </a:r>
          </a:p>
          <a:p>
            <a:pPr marL="285750" indent="-285750" defTabSz="457200">
              <a:buFontTx/>
              <a:buChar char="-"/>
            </a:pPr>
            <a:endParaRPr lang="fr-FR" sz="1400" dirty="0">
              <a:solidFill>
                <a:prstClr val="black"/>
              </a:solidFill>
              <a:latin typeface="Century Gothic" panose="020B0502020202020204"/>
            </a:endParaRPr>
          </a:p>
          <a:p>
            <a:pPr marL="285750" indent="-285750" defTabSz="457200">
              <a:buFontTx/>
              <a:buChar char="-"/>
            </a:pPr>
            <a:r>
              <a:rPr lang="fr-FR" sz="1400" dirty="0">
                <a:solidFill>
                  <a:prstClr val="black"/>
                </a:solidFill>
                <a:latin typeface="Century Gothic" panose="020B0502020202020204"/>
              </a:rPr>
              <a:t>Evaluation de la portée écologique d’un site à un t0 mais également en projection (atlas des CBS et évolutions?)</a:t>
            </a:r>
          </a:p>
          <a:p>
            <a:pPr defTabSz="457200"/>
            <a:endParaRPr lang="fr-FR" sz="1400" dirty="0">
              <a:solidFill>
                <a:prstClr val="black"/>
              </a:solidFill>
              <a:latin typeface="Century Gothic" panose="020B0502020202020204"/>
            </a:endParaRPr>
          </a:p>
          <a:p>
            <a:pPr marL="285750" indent="-285750" defTabSz="457200">
              <a:buFontTx/>
              <a:buChar char="-"/>
            </a:pPr>
            <a:r>
              <a:rPr lang="fr-FR" sz="1400" dirty="0">
                <a:solidFill>
                  <a:prstClr val="black"/>
                </a:solidFill>
                <a:latin typeface="Century Gothic" panose="020B0502020202020204"/>
              </a:rPr>
              <a:t>Contribution aux actions d’adaptation au changement climatique par la réintroduction de la nature en ville</a:t>
            </a:r>
          </a:p>
          <a:p>
            <a:pPr defTabSz="457200"/>
            <a:endParaRPr lang="fr-FR" sz="1400" dirty="0">
              <a:solidFill>
                <a:prstClr val="black"/>
              </a:solidFill>
              <a:latin typeface="Century Gothic" panose="020B0502020202020204"/>
            </a:endParaRPr>
          </a:p>
          <a:p>
            <a:pPr marL="285750" indent="-285750" defTabSz="457200">
              <a:buFontTx/>
              <a:buChar char="-"/>
            </a:pPr>
            <a:r>
              <a:rPr lang="fr-FR" sz="1400" dirty="0">
                <a:solidFill>
                  <a:prstClr val="black"/>
                </a:solidFill>
                <a:latin typeface="Century Gothic" panose="020B0502020202020204"/>
              </a:rPr>
              <a:t>Quels impacts pour les aménageurs? Quelle prise en main de l’outil? Quelles actions de sensibilisation et de pédagogie?</a:t>
            </a:r>
          </a:p>
          <a:p>
            <a:pPr marL="285750" indent="-285750" defTabSz="457200">
              <a:buFontTx/>
              <a:buChar char="-"/>
            </a:pPr>
            <a:endParaRPr lang="fr-FR" sz="1400" dirty="0">
              <a:solidFill>
                <a:prstClr val="black"/>
              </a:solidFill>
              <a:latin typeface="Century Gothic" panose="020B0502020202020204"/>
            </a:endParaRPr>
          </a:p>
        </p:txBody>
      </p:sp>
    </p:spTree>
    <p:extLst>
      <p:ext uri="{BB962C8B-B14F-4D97-AF65-F5344CB8AC3E}">
        <p14:creationId xmlns:p14="http://schemas.microsoft.com/office/powerpoint/2010/main" val="1397440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B5A97"/>
        </a:solidFill>
        <a:effectLst/>
      </p:bgPr>
    </p:bg>
    <p:spTree>
      <p:nvGrpSpPr>
        <p:cNvPr id="1" name=""/>
        <p:cNvGrpSpPr/>
        <p:nvPr/>
      </p:nvGrpSpPr>
      <p:grpSpPr>
        <a:xfrm>
          <a:off x="0" y="0"/>
          <a:ext cx="0" cy="0"/>
          <a:chOff x="0" y="0"/>
          <a:chExt cx="0" cy="0"/>
        </a:xfrm>
      </p:grpSpPr>
      <p:sp>
        <p:nvSpPr>
          <p:cNvPr id="3" name="Titre 2"/>
          <p:cNvSpPr>
            <a:spLocks noGrp="1"/>
          </p:cNvSpPr>
          <p:nvPr>
            <p:ph type="ctrTitle"/>
          </p:nvPr>
        </p:nvSpPr>
        <p:spPr>
          <a:xfrm>
            <a:off x="1524000" y="3106907"/>
            <a:ext cx="9144000" cy="712990"/>
          </a:xfrm>
        </p:spPr>
        <p:txBody>
          <a:bodyPr/>
          <a:lstStyle/>
          <a:p>
            <a:r>
              <a:rPr lang="en-US" dirty="0"/>
              <a:t>Merci pour </a:t>
            </a:r>
            <a:r>
              <a:rPr lang="en-US" dirty="0" err="1"/>
              <a:t>votre</a:t>
            </a:r>
            <a:r>
              <a:rPr lang="en-US" dirty="0"/>
              <a:t> attention</a:t>
            </a:r>
          </a:p>
        </p:txBody>
      </p:sp>
    </p:spTree>
    <p:extLst>
      <p:ext uri="{BB962C8B-B14F-4D97-AF65-F5344CB8AC3E}">
        <p14:creationId xmlns:p14="http://schemas.microsoft.com/office/powerpoint/2010/main" val="3028374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Espace réservé du contenu 8"/>
          <p:cNvGraphicFramePr>
            <a:graphicFrameLocks noGrp="1"/>
          </p:cNvGraphicFramePr>
          <p:nvPr>
            <p:ph idx="1"/>
          </p:nvPr>
        </p:nvGraphicFramePr>
        <p:xfrm>
          <a:off x="2138364" y="2222501"/>
          <a:ext cx="7915275" cy="363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152400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dirty="0">
              <a:solidFill>
                <a:prstClr val="white"/>
              </a:solidFill>
              <a:latin typeface="Century Gothic" panose="020B0502020202020204"/>
            </a:endParaRPr>
          </a:p>
        </p:txBody>
      </p:sp>
      <p:sp>
        <p:nvSpPr>
          <p:cNvPr id="13" name="ZoneTexte 12"/>
          <p:cNvSpPr txBox="1"/>
          <p:nvPr/>
        </p:nvSpPr>
        <p:spPr>
          <a:xfrm>
            <a:off x="1524000" y="0"/>
            <a:ext cx="10668000" cy="523220"/>
          </a:xfrm>
          <a:prstGeom prst="rect">
            <a:avLst/>
          </a:prstGeom>
          <a:noFill/>
        </p:spPr>
        <p:txBody>
          <a:bodyPr wrap="square" rtlCol="0">
            <a:spAutoFit/>
          </a:bodyPr>
          <a:lstStyle/>
          <a:p>
            <a:pPr algn="ctr" defTabSz="457200"/>
            <a:r>
              <a:rPr lang="fr-FR" sz="2800" b="1" dirty="0">
                <a:solidFill>
                  <a:srgbClr val="ED515C"/>
                </a:solidFill>
                <a:latin typeface="Century Gothic" panose="020B0502020202020204"/>
              </a:rPr>
              <a:t>Contexte législatif </a:t>
            </a:r>
          </a:p>
        </p:txBody>
      </p:sp>
      <p:grpSp>
        <p:nvGrpSpPr>
          <p:cNvPr id="5" name="Groupe 4">
            <a:extLst>
              <a:ext uri="{FF2B5EF4-FFF2-40B4-BE49-F238E27FC236}">
                <a16:creationId xmlns:a16="http://schemas.microsoft.com/office/drawing/2014/main" id="{BF37F5DA-C003-4156-BDD7-2DC15618AB45}"/>
              </a:ext>
            </a:extLst>
          </p:cNvPr>
          <p:cNvGrpSpPr/>
          <p:nvPr/>
        </p:nvGrpSpPr>
        <p:grpSpPr>
          <a:xfrm>
            <a:off x="2138361" y="2385221"/>
            <a:ext cx="9106902" cy="4344976"/>
            <a:chOff x="250276" y="491259"/>
            <a:chExt cx="9106902" cy="4344976"/>
          </a:xfrm>
        </p:grpSpPr>
        <p:graphicFrame>
          <p:nvGraphicFramePr>
            <p:cNvPr id="10" name="Diagramme 9"/>
            <p:cNvGraphicFramePr/>
            <p:nvPr>
              <p:extLst>
                <p:ext uri="{D42A27DB-BD31-4B8C-83A1-F6EECF244321}">
                  <p14:modId xmlns:p14="http://schemas.microsoft.com/office/powerpoint/2010/main" val="4239970790"/>
                </p:ext>
              </p:extLst>
            </p:nvPr>
          </p:nvGraphicFramePr>
          <p:xfrm>
            <a:off x="250276" y="491259"/>
            <a:ext cx="4229291" cy="43062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8" name="ZoneTexte 17"/>
            <p:cNvSpPr txBox="1"/>
            <p:nvPr/>
          </p:nvSpPr>
          <p:spPr>
            <a:xfrm>
              <a:off x="3266621" y="843091"/>
              <a:ext cx="6090557" cy="761747"/>
            </a:xfrm>
            <a:prstGeom prst="rect">
              <a:avLst/>
            </a:prstGeom>
            <a:noFill/>
          </p:spPr>
          <p:txBody>
            <a:bodyPr wrap="square" rtlCol="0">
              <a:spAutoFit/>
            </a:bodyPr>
            <a:lstStyle/>
            <a:p>
              <a:pPr defTabSz="457200"/>
              <a:r>
                <a:rPr lang="fr-FR" sz="1200" b="1" dirty="0">
                  <a:solidFill>
                    <a:srgbClr val="6FEBA0"/>
                  </a:solidFill>
                  <a:latin typeface="Century Gothic" panose="020B0502020202020204"/>
                </a:rPr>
                <a:t>1967 : Loi d’Orientation Foncière</a:t>
              </a:r>
            </a:p>
            <a:p>
              <a:pPr defTabSz="457200"/>
              <a:r>
                <a:rPr lang="fr-FR" sz="1000" i="1" dirty="0">
                  <a:solidFill>
                    <a:prstClr val="white">
                      <a:lumMod val="50000"/>
                    </a:prstClr>
                  </a:solidFill>
                  <a:latin typeface="Century Gothic" panose="020B0502020202020204"/>
                </a:rPr>
                <a:t>« Equilibre qu’il convient de préserver entre l’extension urbaine, l’exercice d’activités agricoles, l’existence d’exploitations agricoles spécialisées et la conservation des massifs boisés et des sites naturels »</a:t>
              </a:r>
            </a:p>
          </p:txBody>
        </p:sp>
        <p:sp>
          <p:nvSpPr>
            <p:cNvPr id="21" name="ZoneTexte 20"/>
            <p:cNvSpPr txBox="1"/>
            <p:nvPr/>
          </p:nvSpPr>
          <p:spPr>
            <a:xfrm>
              <a:off x="3266616" y="1595156"/>
              <a:ext cx="6090557" cy="438582"/>
            </a:xfrm>
            <a:prstGeom prst="rect">
              <a:avLst/>
            </a:prstGeom>
            <a:noFill/>
          </p:spPr>
          <p:txBody>
            <a:bodyPr wrap="square" rtlCol="0">
              <a:spAutoFit/>
            </a:bodyPr>
            <a:lstStyle/>
            <a:p>
              <a:pPr defTabSz="457200"/>
              <a:r>
                <a:rPr lang="fr-FR" sz="1200" b="1" dirty="0">
                  <a:solidFill>
                    <a:srgbClr val="B6DF5E"/>
                  </a:solidFill>
                  <a:latin typeface="Century Gothic" panose="020B0502020202020204"/>
                </a:rPr>
                <a:t>1983 : Lois de décentralisation</a:t>
              </a:r>
            </a:p>
            <a:p>
              <a:pPr defTabSz="457200"/>
              <a:r>
                <a:rPr lang="fr-FR" sz="1000" i="1" dirty="0">
                  <a:solidFill>
                    <a:prstClr val="white">
                      <a:lumMod val="50000"/>
                    </a:prstClr>
                  </a:solidFill>
                  <a:latin typeface="Century Gothic" panose="020B0502020202020204"/>
                </a:rPr>
                <a:t>La collectivité, garante de la consommation de l’espace</a:t>
              </a:r>
            </a:p>
          </p:txBody>
        </p:sp>
        <p:sp>
          <p:nvSpPr>
            <p:cNvPr id="22" name="ZoneTexte 21"/>
            <p:cNvSpPr txBox="1"/>
            <p:nvPr/>
          </p:nvSpPr>
          <p:spPr>
            <a:xfrm>
              <a:off x="3263900" y="2024056"/>
              <a:ext cx="6090549" cy="1354217"/>
            </a:xfrm>
            <a:prstGeom prst="rect">
              <a:avLst/>
            </a:prstGeom>
            <a:noFill/>
          </p:spPr>
          <p:txBody>
            <a:bodyPr wrap="square" rtlCol="0">
              <a:spAutoFit/>
            </a:bodyPr>
            <a:lstStyle/>
            <a:p>
              <a:pPr defTabSz="457200"/>
              <a:r>
                <a:rPr lang="fr-FR" sz="1200" b="1" dirty="0">
                  <a:solidFill>
                    <a:srgbClr val="EFB251"/>
                  </a:solidFill>
                  <a:latin typeface="Century Gothic" panose="020B0502020202020204"/>
                </a:rPr>
                <a:t>2000 : Loi Solidarité et Renouvellement Urbains</a:t>
              </a:r>
            </a:p>
            <a:p>
              <a:pPr defTabSz="457200"/>
              <a:r>
                <a:rPr lang="fr-FR" sz="1000" i="1" dirty="0">
                  <a:solidFill>
                    <a:prstClr val="white">
                      <a:lumMod val="50000"/>
                    </a:prstClr>
                  </a:solidFill>
                  <a:latin typeface="Century Gothic" panose="020B0502020202020204"/>
                </a:rPr>
                <a:t>« Conditions de l’équilibre entre le renouvellement urbain, un développement urbain maîtrisé, le développement de l’espace rural d’une part, et la préservation des espaces affectés aux activités agricoles et forestières et la protection des espaces naturels et des paysages, d’autre part »</a:t>
              </a:r>
            </a:p>
            <a:p>
              <a:pPr defTabSz="457200"/>
              <a:endParaRPr lang="fr-FR" sz="1000" i="1" dirty="0">
                <a:solidFill>
                  <a:prstClr val="white">
                    <a:lumMod val="50000"/>
                  </a:prstClr>
                </a:solidFill>
                <a:latin typeface="Century Gothic" panose="020B0502020202020204"/>
              </a:endParaRPr>
            </a:p>
            <a:p>
              <a:pPr defTabSz="457200"/>
              <a:r>
                <a:rPr lang="fr-FR" sz="1000" i="1" dirty="0">
                  <a:solidFill>
                    <a:prstClr val="white">
                      <a:lumMod val="50000"/>
                    </a:prstClr>
                  </a:solidFill>
                  <a:latin typeface="Century Gothic" panose="020B0502020202020204"/>
                </a:rPr>
                <a:t>« Conditions d’une utilisation économe et équilibrée des espaces naturels, urbains périurbains et ruraux »</a:t>
              </a:r>
            </a:p>
          </p:txBody>
        </p:sp>
        <p:sp>
          <p:nvSpPr>
            <p:cNvPr id="23" name="ZoneTexte 22"/>
            <p:cNvSpPr txBox="1"/>
            <p:nvPr/>
          </p:nvSpPr>
          <p:spPr>
            <a:xfrm>
              <a:off x="3263896" y="3368591"/>
              <a:ext cx="6090553" cy="584775"/>
            </a:xfrm>
            <a:prstGeom prst="rect">
              <a:avLst/>
            </a:prstGeom>
            <a:noFill/>
          </p:spPr>
          <p:txBody>
            <a:bodyPr wrap="square" rtlCol="0">
              <a:spAutoFit/>
            </a:bodyPr>
            <a:lstStyle/>
            <a:p>
              <a:pPr defTabSz="457200"/>
              <a:r>
                <a:rPr lang="fr-FR" sz="1200" b="1" dirty="0">
                  <a:solidFill>
                    <a:srgbClr val="EF755F"/>
                  </a:solidFill>
                  <a:latin typeface="Century Gothic" panose="020B0502020202020204"/>
                </a:rPr>
                <a:t>2010 : Loi Engagement National pour l’Environnement</a:t>
              </a:r>
            </a:p>
            <a:p>
              <a:pPr defTabSz="457200"/>
              <a:r>
                <a:rPr lang="fr-FR" sz="1000" i="1" dirty="0">
                  <a:solidFill>
                    <a:prstClr val="white">
                      <a:lumMod val="50000"/>
                    </a:prstClr>
                  </a:solidFill>
                  <a:latin typeface="Century Gothic" panose="020B0502020202020204"/>
                </a:rPr>
                <a:t>« Gestion économe des ressources et de l’espace »</a:t>
              </a:r>
            </a:p>
            <a:p>
              <a:pPr defTabSz="457200"/>
              <a:r>
                <a:rPr lang="fr-FR" sz="1000" i="1" dirty="0">
                  <a:solidFill>
                    <a:prstClr val="white">
                      <a:lumMod val="50000"/>
                    </a:prstClr>
                  </a:solidFill>
                  <a:latin typeface="Century Gothic" panose="020B0502020202020204"/>
                </a:rPr>
                <a:t>« Lutter contre la régression des surfaces agricoles et naturelles et contre l’étalement urbain »</a:t>
              </a:r>
            </a:p>
          </p:txBody>
        </p:sp>
        <p:sp>
          <p:nvSpPr>
            <p:cNvPr id="24" name="ZoneTexte 23"/>
            <p:cNvSpPr txBox="1"/>
            <p:nvPr/>
          </p:nvSpPr>
          <p:spPr>
            <a:xfrm>
              <a:off x="3263895" y="3943683"/>
              <a:ext cx="6090554" cy="892552"/>
            </a:xfrm>
            <a:prstGeom prst="rect">
              <a:avLst/>
            </a:prstGeom>
            <a:noFill/>
          </p:spPr>
          <p:txBody>
            <a:bodyPr wrap="square" rtlCol="0">
              <a:spAutoFit/>
            </a:bodyPr>
            <a:lstStyle/>
            <a:p>
              <a:pPr defTabSz="457200"/>
              <a:r>
                <a:rPr lang="fr-FR" sz="1200" b="1" dirty="0">
                  <a:solidFill>
                    <a:srgbClr val="ED515C"/>
                  </a:solidFill>
                  <a:latin typeface="Century Gothic" panose="020B0502020202020204"/>
                </a:rPr>
                <a:t>2014 : Loi Accès au Logement et à un Urbanisme Rénové</a:t>
              </a:r>
            </a:p>
            <a:p>
              <a:pPr defTabSz="457200"/>
              <a:r>
                <a:rPr lang="fr-FR" sz="1000" i="1" dirty="0">
                  <a:solidFill>
                    <a:prstClr val="white">
                      <a:lumMod val="50000"/>
                    </a:prstClr>
                  </a:solidFill>
                  <a:latin typeface="Century Gothic" panose="020B0502020202020204"/>
                </a:rPr>
                <a:t>« Dispositions qui favorisent la densification de ces espaces ainsi que la limitation de la consommation des espaces naturels, agricoles ou forestiers »</a:t>
              </a:r>
            </a:p>
            <a:p>
              <a:pPr defTabSz="457200"/>
              <a:r>
                <a:rPr lang="fr-FR" sz="1000" i="1" dirty="0">
                  <a:solidFill>
                    <a:prstClr val="white">
                      <a:lumMod val="50000"/>
                    </a:prstClr>
                  </a:solidFill>
                  <a:latin typeface="Century Gothic" panose="020B0502020202020204"/>
                </a:rPr>
                <a:t>« Analyse de la consommation des espaces naturels, agricoles ou forestiers au cours des 10 dernières années »</a:t>
              </a:r>
            </a:p>
          </p:txBody>
        </p:sp>
      </p:grpSp>
      <p:sp>
        <p:nvSpPr>
          <p:cNvPr id="14" name="ZoneTexte 13">
            <a:extLst>
              <a:ext uri="{FF2B5EF4-FFF2-40B4-BE49-F238E27FC236}">
                <a16:creationId xmlns:a16="http://schemas.microsoft.com/office/drawing/2014/main" id="{9DC10AD5-97CC-47D0-992A-D6BF35D4D7AA}"/>
              </a:ext>
            </a:extLst>
          </p:cNvPr>
          <p:cNvSpPr txBox="1"/>
          <p:nvPr/>
        </p:nvSpPr>
        <p:spPr>
          <a:xfrm>
            <a:off x="1524000" y="557202"/>
            <a:ext cx="10668000" cy="1600438"/>
          </a:xfrm>
          <a:prstGeom prst="rect">
            <a:avLst/>
          </a:prstGeom>
          <a:noFill/>
        </p:spPr>
        <p:txBody>
          <a:bodyPr wrap="square">
            <a:spAutoFit/>
          </a:bodyPr>
          <a:lstStyle/>
          <a:p>
            <a:pPr marL="171450" indent="-171450">
              <a:buFontTx/>
              <a:buChar char="-"/>
            </a:pPr>
            <a:r>
              <a:rPr lang="fr-FR" sz="1400" dirty="0">
                <a:solidFill>
                  <a:schemeClr val="bg1"/>
                </a:solidFill>
              </a:rPr>
              <a:t>Dans la législation française, la notion</a:t>
            </a:r>
            <a:r>
              <a:rPr lang="fr-FR" sz="1400" baseline="0" dirty="0">
                <a:solidFill>
                  <a:schemeClr val="bg1"/>
                </a:solidFill>
              </a:rPr>
              <a:t> d’équilibre entre les espaces urbanisés et les sites agricoles naturels et boisés date de la fin des années 1960</a:t>
            </a:r>
          </a:p>
          <a:p>
            <a:pPr marL="171450" indent="-171450">
              <a:buFontTx/>
              <a:buChar char="-"/>
            </a:pPr>
            <a:r>
              <a:rPr lang="fr-FR" sz="1400" baseline="0" dirty="0">
                <a:solidFill>
                  <a:schemeClr val="bg1"/>
                </a:solidFill>
              </a:rPr>
              <a:t>Elle s’est progressivement institutionnalisée en devenant une </a:t>
            </a:r>
            <a:r>
              <a:rPr lang="fr-FR" sz="1400" b="1" baseline="0" dirty="0">
                <a:solidFill>
                  <a:schemeClr val="bg1"/>
                </a:solidFill>
              </a:rPr>
              <a:t>obligation règlementaire devant être intégrée aux documents d’urbanisme </a:t>
            </a:r>
            <a:r>
              <a:rPr lang="fr-FR" sz="1400" baseline="0" dirty="0">
                <a:solidFill>
                  <a:schemeClr val="bg1"/>
                </a:solidFill>
              </a:rPr>
              <a:t>(SCoT et PLU) avec les lois Grenelle et ALUR.</a:t>
            </a:r>
          </a:p>
          <a:p>
            <a:pPr marL="171450" indent="-171450">
              <a:buFontTx/>
              <a:buChar char="-"/>
            </a:pPr>
            <a:r>
              <a:rPr lang="fr-FR" sz="1400" baseline="0" dirty="0">
                <a:solidFill>
                  <a:schemeClr val="bg1"/>
                </a:solidFill>
              </a:rPr>
              <a:t>Loi ALUR : suppression d’une disposition qui visait à fixer des surfaces minimales de parcelles dans les documents d’urbanisme (les communes fixaient des limites minimales trop importantes, ce qui n’incitait pas à la densification)</a:t>
            </a:r>
          </a:p>
          <a:p>
            <a:pPr marL="171450" indent="-171450">
              <a:buFontTx/>
              <a:buChar char="-"/>
            </a:pPr>
            <a:r>
              <a:rPr lang="fr-FR" sz="1400" dirty="0">
                <a:solidFill>
                  <a:schemeClr val="bg1"/>
                </a:solidFill>
              </a:rPr>
              <a:t>Dans la législation, tendance à mettre en opposition urbanisation et espaces naturels</a:t>
            </a:r>
          </a:p>
        </p:txBody>
      </p:sp>
    </p:spTree>
    <p:extLst>
      <p:ext uri="{BB962C8B-B14F-4D97-AF65-F5344CB8AC3E}">
        <p14:creationId xmlns:p14="http://schemas.microsoft.com/office/powerpoint/2010/main" val="1287032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 34">
            <a:extLst>
              <a:ext uri="{FF2B5EF4-FFF2-40B4-BE49-F238E27FC236}">
                <a16:creationId xmlns:a16="http://schemas.microsoft.com/office/drawing/2014/main" id="{EC067421-1181-4595-B23E-E48A5A21DF50}"/>
              </a:ext>
            </a:extLst>
          </p:cNvPr>
          <p:cNvPicPr>
            <a:picLocks noChangeAspect="1"/>
          </p:cNvPicPr>
          <p:nvPr/>
        </p:nvPicPr>
        <p:blipFill rotWithShape="1">
          <a:blip r:embed="rId3"/>
          <a:srcRect r="8007"/>
          <a:stretch/>
        </p:blipFill>
        <p:spPr>
          <a:xfrm>
            <a:off x="7755813" y="1725532"/>
            <a:ext cx="3575042" cy="4025159"/>
          </a:xfrm>
          <a:prstGeom prst="rect">
            <a:avLst/>
          </a:prstGeom>
        </p:spPr>
      </p:pic>
      <p:sp>
        <p:nvSpPr>
          <p:cNvPr id="13" name="ZoneTexte 12"/>
          <p:cNvSpPr txBox="1"/>
          <p:nvPr/>
        </p:nvSpPr>
        <p:spPr>
          <a:xfrm>
            <a:off x="1523998" y="0"/>
            <a:ext cx="10668001" cy="523220"/>
          </a:xfrm>
          <a:prstGeom prst="rect">
            <a:avLst/>
          </a:prstGeom>
          <a:noFill/>
        </p:spPr>
        <p:txBody>
          <a:bodyPr wrap="square" rtlCol="0">
            <a:spAutoFit/>
          </a:bodyPr>
          <a:lstStyle/>
          <a:p>
            <a:pPr algn="ctr" defTabSz="342900">
              <a:spcBef>
                <a:spcPct val="0"/>
              </a:spcBef>
            </a:pPr>
            <a:r>
              <a:rPr lang="fr-FR" sz="2800" b="1" dirty="0">
                <a:solidFill>
                  <a:srgbClr val="ED515C"/>
                </a:solidFill>
                <a:latin typeface="Century Gothic" panose="020B0502020202020204"/>
              </a:rPr>
              <a:t>Hiérarchie des normes</a:t>
            </a:r>
          </a:p>
        </p:txBody>
      </p:sp>
      <p:grpSp>
        <p:nvGrpSpPr>
          <p:cNvPr id="26" name="Groupe 25">
            <a:extLst>
              <a:ext uri="{FF2B5EF4-FFF2-40B4-BE49-F238E27FC236}">
                <a16:creationId xmlns:a16="http://schemas.microsoft.com/office/drawing/2014/main" id="{61674020-87A6-49BE-909A-8BB71FD2EEDE}"/>
              </a:ext>
            </a:extLst>
          </p:cNvPr>
          <p:cNvGrpSpPr/>
          <p:nvPr/>
        </p:nvGrpSpPr>
        <p:grpSpPr>
          <a:xfrm>
            <a:off x="96884" y="1851735"/>
            <a:ext cx="7812989" cy="4025158"/>
            <a:chOff x="3720120" y="1016540"/>
            <a:chExt cx="8283388" cy="4267502"/>
          </a:xfrm>
        </p:grpSpPr>
        <p:sp>
          <p:nvSpPr>
            <p:cNvPr id="5" name="Rectangle 4"/>
            <p:cNvSpPr/>
            <p:nvPr/>
          </p:nvSpPr>
          <p:spPr>
            <a:xfrm>
              <a:off x="3720120" y="1016540"/>
              <a:ext cx="1748118" cy="5400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defTabSz="457200"/>
              <a:r>
                <a:rPr lang="fr-FR" sz="1200" dirty="0">
                  <a:solidFill>
                    <a:prstClr val="white"/>
                  </a:solidFill>
                  <a:latin typeface="Century Gothic" panose="020B0502020202020204"/>
                </a:rPr>
                <a:t>Socle législatif national</a:t>
              </a:r>
            </a:p>
          </p:txBody>
        </p:sp>
        <p:sp>
          <p:nvSpPr>
            <p:cNvPr id="6" name="ZoneTexte 5"/>
            <p:cNvSpPr txBox="1"/>
            <p:nvPr/>
          </p:nvSpPr>
          <p:spPr>
            <a:xfrm>
              <a:off x="5468238" y="1016541"/>
              <a:ext cx="6535270" cy="46166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defTabSz="457200"/>
              <a:r>
                <a:rPr lang="fr-FR" sz="1200" dirty="0">
                  <a:solidFill>
                    <a:prstClr val="white"/>
                  </a:solidFill>
                  <a:latin typeface="Century Gothic" panose="020B0502020202020204"/>
                </a:rPr>
                <a:t>Code de l’urbanisme</a:t>
              </a:r>
            </a:p>
            <a:p>
              <a:pPr algn="ctr" defTabSz="457200"/>
              <a:r>
                <a:rPr lang="fr-FR" sz="1200" dirty="0">
                  <a:solidFill>
                    <a:prstClr val="white"/>
                  </a:solidFill>
                  <a:latin typeface="Century Gothic" panose="020B0502020202020204"/>
                </a:rPr>
                <a:t>Loi SRU, Grenelle, ALUR, … </a:t>
              </a:r>
            </a:p>
          </p:txBody>
        </p:sp>
        <p:sp>
          <p:nvSpPr>
            <p:cNvPr id="11" name="Rectangle 10"/>
            <p:cNvSpPr/>
            <p:nvPr/>
          </p:nvSpPr>
          <p:spPr>
            <a:xfrm>
              <a:off x="3720120" y="1539762"/>
              <a:ext cx="1748118" cy="805822"/>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457200"/>
              <a:r>
                <a:rPr lang="fr-FR" sz="1200" dirty="0">
                  <a:solidFill>
                    <a:prstClr val="white"/>
                  </a:solidFill>
                  <a:latin typeface="Century Gothic" panose="020B0502020202020204"/>
                </a:rPr>
                <a:t>Socle réglementaire</a:t>
              </a:r>
            </a:p>
          </p:txBody>
        </p:sp>
        <p:sp>
          <p:nvSpPr>
            <p:cNvPr id="12" name="Rectangle 11"/>
            <p:cNvSpPr/>
            <p:nvPr/>
          </p:nvSpPr>
          <p:spPr>
            <a:xfrm>
              <a:off x="5468238" y="1539762"/>
              <a:ext cx="6535270" cy="80640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457200"/>
              <a:r>
                <a:rPr lang="fr-FR" sz="1200" b="1" dirty="0">
                  <a:solidFill>
                    <a:prstClr val="white"/>
                  </a:solidFill>
                  <a:latin typeface="Century Gothic" panose="020B0502020202020204"/>
                </a:rPr>
                <a:t>Schéma Régional d’Aménagement, de Développement Durable et d’Egalité des Territoires </a:t>
              </a:r>
              <a:r>
                <a:rPr lang="fr-FR" sz="1200" dirty="0">
                  <a:solidFill>
                    <a:prstClr val="white"/>
                  </a:solidFill>
                  <a:latin typeface="Century Gothic" panose="020B0502020202020204"/>
                </a:rPr>
                <a:t>(SRADDET), Schéma Directeur d’Aménagement et de Gestion des Eaux (SDAGE), …</a:t>
              </a:r>
            </a:p>
          </p:txBody>
        </p:sp>
        <p:sp>
          <p:nvSpPr>
            <p:cNvPr id="8" name="Triangle isocèle 7"/>
            <p:cNvSpPr/>
            <p:nvPr/>
          </p:nvSpPr>
          <p:spPr>
            <a:xfrm rot="10800000">
              <a:off x="5468238" y="2366605"/>
              <a:ext cx="6535269" cy="432000"/>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latin typeface="Century Gothic" panose="020B0502020202020204"/>
              </a:endParaRPr>
            </a:p>
          </p:txBody>
        </p:sp>
        <p:sp>
          <p:nvSpPr>
            <p:cNvPr id="14" name="Rectangle 13"/>
            <p:cNvSpPr/>
            <p:nvPr/>
          </p:nvSpPr>
          <p:spPr>
            <a:xfrm>
              <a:off x="3720120" y="2874283"/>
              <a:ext cx="1748118" cy="80582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defTabSz="457200"/>
              <a:r>
                <a:rPr lang="fr-FR" sz="1200" dirty="0">
                  <a:solidFill>
                    <a:prstClr val="white"/>
                  </a:solidFill>
                  <a:latin typeface="Century Gothic" panose="020B0502020202020204"/>
                </a:rPr>
                <a:t>Echelle territoriale</a:t>
              </a:r>
            </a:p>
          </p:txBody>
        </p:sp>
        <p:sp>
          <p:nvSpPr>
            <p:cNvPr id="15" name="Rectangle 14"/>
            <p:cNvSpPr/>
            <p:nvPr/>
          </p:nvSpPr>
          <p:spPr>
            <a:xfrm>
              <a:off x="5468237" y="2874283"/>
              <a:ext cx="6535269" cy="80582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defTabSz="457200"/>
              <a:r>
                <a:rPr lang="fr-FR" sz="2000" b="1" dirty="0">
                  <a:solidFill>
                    <a:prstClr val="white"/>
                  </a:solidFill>
                  <a:latin typeface="Century Gothic" panose="020B0502020202020204"/>
                </a:rPr>
                <a:t>Schéma de Cohérence Territoriale (SCoT)</a:t>
              </a:r>
            </a:p>
          </p:txBody>
        </p:sp>
        <p:sp>
          <p:nvSpPr>
            <p:cNvPr id="16" name="Rectangle 15"/>
            <p:cNvSpPr/>
            <p:nvPr/>
          </p:nvSpPr>
          <p:spPr>
            <a:xfrm>
              <a:off x="3720120" y="3680105"/>
              <a:ext cx="1748118" cy="80582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fr-FR" sz="1200" dirty="0">
                  <a:solidFill>
                    <a:prstClr val="white"/>
                  </a:solidFill>
                  <a:latin typeface="Century Gothic" panose="020B0502020202020204"/>
                </a:rPr>
                <a:t>Echelle intercommunale</a:t>
              </a:r>
            </a:p>
          </p:txBody>
        </p:sp>
        <p:sp>
          <p:nvSpPr>
            <p:cNvPr id="17" name="Rectangle 16"/>
            <p:cNvSpPr/>
            <p:nvPr/>
          </p:nvSpPr>
          <p:spPr>
            <a:xfrm>
              <a:off x="5468237" y="3680105"/>
              <a:ext cx="6535269" cy="80582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fr-FR" sz="1200" b="1" dirty="0">
                  <a:solidFill>
                    <a:prstClr val="white"/>
                  </a:solidFill>
                  <a:latin typeface="Century Gothic" panose="020B0502020202020204"/>
                </a:rPr>
                <a:t>Plan Local d’Urbanisme Intercommunal </a:t>
              </a:r>
              <a:r>
                <a:rPr lang="fr-FR" sz="1200" dirty="0">
                  <a:solidFill>
                    <a:prstClr val="white"/>
                  </a:solidFill>
                  <a:latin typeface="Century Gothic" panose="020B0502020202020204"/>
                </a:rPr>
                <a:t>(PLUi)</a:t>
              </a:r>
            </a:p>
          </p:txBody>
        </p:sp>
        <p:sp>
          <p:nvSpPr>
            <p:cNvPr id="19" name="Rectangle 18"/>
            <p:cNvSpPr/>
            <p:nvPr/>
          </p:nvSpPr>
          <p:spPr>
            <a:xfrm>
              <a:off x="5468237" y="4928567"/>
              <a:ext cx="6535269" cy="35547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a:r>
                <a:rPr lang="fr-FR" sz="1200" dirty="0">
                  <a:solidFill>
                    <a:prstClr val="white"/>
                  </a:solidFill>
                  <a:latin typeface="Century Gothic" panose="020B0502020202020204"/>
                </a:rPr>
                <a:t>Opérations d’Aménagement</a:t>
              </a:r>
            </a:p>
          </p:txBody>
        </p:sp>
        <p:sp>
          <p:nvSpPr>
            <p:cNvPr id="20" name="Triangle isocèle 19"/>
            <p:cNvSpPr/>
            <p:nvPr/>
          </p:nvSpPr>
          <p:spPr>
            <a:xfrm rot="10800000">
              <a:off x="5468237" y="4478219"/>
              <a:ext cx="6535269" cy="432000"/>
            </a:xfrm>
            <a:prstGeom prst="triangle">
              <a:avLst/>
            </a:prstGeom>
            <a:solidFill>
              <a:schemeClr val="accent2">
                <a:lumMod val="40000"/>
                <a:lumOff val="6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endParaRPr lang="fr-FR">
                <a:solidFill>
                  <a:prstClr val="white"/>
                </a:solidFill>
                <a:latin typeface="Century Gothic" panose="020B0502020202020204"/>
              </a:endParaRPr>
            </a:p>
          </p:txBody>
        </p:sp>
      </p:grpSp>
      <p:sp>
        <p:nvSpPr>
          <p:cNvPr id="27" name="ZoneTexte 26">
            <a:extLst>
              <a:ext uri="{FF2B5EF4-FFF2-40B4-BE49-F238E27FC236}">
                <a16:creationId xmlns:a16="http://schemas.microsoft.com/office/drawing/2014/main" id="{6E805BDB-705F-4ACF-87F7-AADD7E76C7BE}"/>
              </a:ext>
            </a:extLst>
          </p:cNvPr>
          <p:cNvSpPr txBox="1"/>
          <p:nvPr/>
        </p:nvSpPr>
        <p:spPr>
          <a:xfrm>
            <a:off x="10133000" y="5759441"/>
            <a:ext cx="2115027" cy="461665"/>
          </a:xfrm>
          <a:prstGeom prst="rect">
            <a:avLst/>
          </a:prstGeom>
          <a:noFill/>
        </p:spPr>
        <p:txBody>
          <a:bodyPr wrap="square" rtlCol="0">
            <a:spAutoFit/>
          </a:bodyPr>
          <a:lstStyle/>
          <a:p>
            <a:pPr algn="ctr"/>
            <a:r>
              <a:rPr lang="fr-FR" sz="1200" dirty="0">
                <a:highlight>
                  <a:srgbClr val="EF755F"/>
                </a:highlight>
              </a:rPr>
              <a:t>Région Hauts de France </a:t>
            </a:r>
          </a:p>
          <a:p>
            <a:pPr algn="ctr"/>
            <a:r>
              <a:rPr lang="fr-FR" sz="1200" dirty="0">
                <a:highlight>
                  <a:srgbClr val="EF755F"/>
                </a:highlight>
              </a:rPr>
              <a:t>&gt; SRADDET</a:t>
            </a:r>
          </a:p>
        </p:txBody>
      </p:sp>
      <p:sp>
        <p:nvSpPr>
          <p:cNvPr id="29" name="ZoneTexte 28">
            <a:extLst>
              <a:ext uri="{FF2B5EF4-FFF2-40B4-BE49-F238E27FC236}">
                <a16:creationId xmlns:a16="http://schemas.microsoft.com/office/drawing/2014/main" id="{7EA3DF5E-AD26-4944-B2CC-AB13A5D646F7}"/>
              </a:ext>
            </a:extLst>
          </p:cNvPr>
          <p:cNvSpPr txBox="1"/>
          <p:nvPr/>
        </p:nvSpPr>
        <p:spPr>
          <a:xfrm>
            <a:off x="9966250" y="4040875"/>
            <a:ext cx="2115027" cy="646331"/>
          </a:xfrm>
          <a:prstGeom prst="rect">
            <a:avLst/>
          </a:prstGeom>
          <a:noFill/>
        </p:spPr>
        <p:txBody>
          <a:bodyPr wrap="square" rtlCol="0">
            <a:spAutoFit/>
          </a:bodyPr>
          <a:lstStyle/>
          <a:p>
            <a:pPr algn="ctr"/>
            <a:r>
              <a:rPr lang="fr-FR" sz="1200" dirty="0">
                <a:highlight>
                  <a:srgbClr val="45BBB3"/>
                </a:highlight>
              </a:rPr>
              <a:t>Arrondissement d’Avesnes-sur-Helpe </a:t>
            </a:r>
          </a:p>
          <a:p>
            <a:pPr algn="ctr"/>
            <a:r>
              <a:rPr lang="fr-FR" sz="1200" dirty="0">
                <a:highlight>
                  <a:srgbClr val="45BBB3"/>
                </a:highlight>
              </a:rPr>
              <a:t>&gt; SCoT </a:t>
            </a:r>
          </a:p>
        </p:txBody>
      </p:sp>
      <p:sp>
        <p:nvSpPr>
          <p:cNvPr id="31" name="ZoneTexte 30">
            <a:extLst>
              <a:ext uri="{FF2B5EF4-FFF2-40B4-BE49-F238E27FC236}">
                <a16:creationId xmlns:a16="http://schemas.microsoft.com/office/drawing/2014/main" id="{1E9E5A51-6A66-4BA6-8119-8DB6C0728DF8}"/>
              </a:ext>
            </a:extLst>
          </p:cNvPr>
          <p:cNvSpPr txBox="1"/>
          <p:nvPr/>
        </p:nvSpPr>
        <p:spPr>
          <a:xfrm>
            <a:off x="9715797" y="1660709"/>
            <a:ext cx="2476203" cy="830997"/>
          </a:xfrm>
          <a:prstGeom prst="rect">
            <a:avLst/>
          </a:prstGeom>
          <a:noFill/>
        </p:spPr>
        <p:txBody>
          <a:bodyPr wrap="square" rtlCol="0">
            <a:spAutoFit/>
          </a:bodyPr>
          <a:lstStyle/>
          <a:p>
            <a:pPr algn="ctr"/>
            <a:r>
              <a:rPr lang="fr-FR" sz="1200" dirty="0">
                <a:highlight>
                  <a:srgbClr val="6FEBA0"/>
                </a:highlight>
              </a:rPr>
              <a:t>Communauté d’Agglomération Maubeuge Val de Sambre </a:t>
            </a:r>
          </a:p>
          <a:p>
            <a:pPr algn="ctr"/>
            <a:r>
              <a:rPr lang="fr-FR" sz="1200" dirty="0">
                <a:highlight>
                  <a:srgbClr val="6FEBA0"/>
                </a:highlight>
              </a:rPr>
              <a:t>&gt; PLUi</a:t>
            </a:r>
          </a:p>
        </p:txBody>
      </p:sp>
      <p:sp>
        <p:nvSpPr>
          <p:cNvPr id="33" name="ZoneTexte 32">
            <a:extLst>
              <a:ext uri="{FF2B5EF4-FFF2-40B4-BE49-F238E27FC236}">
                <a16:creationId xmlns:a16="http://schemas.microsoft.com/office/drawing/2014/main" id="{BBC7E4D5-70E1-4104-A7CF-8492229A118D}"/>
              </a:ext>
            </a:extLst>
          </p:cNvPr>
          <p:cNvSpPr txBox="1"/>
          <p:nvPr/>
        </p:nvSpPr>
        <p:spPr>
          <a:xfrm>
            <a:off x="1524000" y="544493"/>
            <a:ext cx="10668000" cy="954107"/>
          </a:xfrm>
          <a:prstGeom prst="rect">
            <a:avLst/>
          </a:prstGeom>
          <a:noFill/>
        </p:spPr>
        <p:txBody>
          <a:bodyPr wrap="square">
            <a:spAutoFit/>
          </a:bodyPr>
          <a:lstStyle/>
          <a:p>
            <a:pPr marL="171450" indent="-171450">
              <a:buFontTx/>
              <a:buChar char="-"/>
            </a:pPr>
            <a:r>
              <a:rPr lang="fr-FR" sz="1400" baseline="0" dirty="0">
                <a:solidFill>
                  <a:schemeClr val="bg1"/>
                </a:solidFill>
              </a:rPr>
              <a:t>En France, les opérations d’aménagements doivent être compatibles avec les documents d’urbanisme élaborés à des échelles locales (PLU et SCoT),</a:t>
            </a:r>
          </a:p>
          <a:p>
            <a:pPr marL="171450" indent="-171450">
              <a:buFontTx/>
              <a:buChar char="-"/>
            </a:pPr>
            <a:r>
              <a:rPr lang="fr-FR" sz="1400" baseline="0" dirty="0">
                <a:solidFill>
                  <a:schemeClr val="bg1"/>
                </a:solidFill>
              </a:rPr>
              <a:t>Ces derniers sont élaborés dans le respect du socle législatif national et des divers schémas existants à une échelle supra-communautaire (SRADDET par exemple)</a:t>
            </a:r>
            <a:endParaRPr lang="fr-FR" sz="1400" dirty="0">
              <a:solidFill>
                <a:schemeClr val="bg1"/>
              </a:solidFill>
            </a:endParaRPr>
          </a:p>
        </p:txBody>
      </p:sp>
      <p:cxnSp>
        <p:nvCxnSpPr>
          <p:cNvPr id="37" name="Connecteur droit 36">
            <a:extLst>
              <a:ext uri="{FF2B5EF4-FFF2-40B4-BE49-F238E27FC236}">
                <a16:creationId xmlns:a16="http://schemas.microsoft.com/office/drawing/2014/main" id="{1D1D81E0-5AD8-49C3-A806-224287E10A0C}"/>
              </a:ext>
            </a:extLst>
          </p:cNvPr>
          <p:cNvCxnSpPr>
            <a:cxnSpLocks/>
          </p:cNvCxnSpPr>
          <p:nvPr/>
        </p:nvCxnSpPr>
        <p:spPr>
          <a:xfrm flipH="1" flipV="1">
            <a:off x="9809886" y="5141293"/>
            <a:ext cx="1250587" cy="609398"/>
          </a:xfrm>
          <a:prstGeom prst="line">
            <a:avLst/>
          </a:prstGeom>
        </p:spPr>
        <p:style>
          <a:lnRef idx="1">
            <a:schemeClr val="accent5"/>
          </a:lnRef>
          <a:fillRef idx="0">
            <a:schemeClr val="accent5"/>
          </a:fillRef>
          <a:effectRef idx="0">
            <a:schemeClr val="accent5"/>
          </a:effectRef>
          <a:fontRef idx="minor">
            <a:schemeClr val="tx1"/>
          </a:fontRef>
        </p:style>
      </p:cxnSp>
      <p:cxnSp>
        <p:nvCxnSpPr>
          <p:cNvPr id="38" name="Connecteur droit 37">
            <a:extLst>
              <a:ext uri="{FF2B5EF4-FFF2-40B4-BE49-F238E27FC236}">
                <a16:creationId xmlns:a16="http://schemas.microsoft.com/office/drawing/2014/main" id="{94FD368D-1883-4283-9795-CA6C87E6B57E}"/>
              </a:ext>
            </a:extLst>
          </p:cNvPr>
          <p:cNvCxnSpPr>
            <a:cxnSpLocks/>
          </p:cNvCxnSpPr>
          <p:nvPr/>
        </p:nvCxnSpPr>
        <p:spPr>
          <a:xfrm>
            <a:off x="10857014" y="3532600"/>
            <a:ext cx="166750" cy="45141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8B897D74-2466-457F-A925-6729B76F134C}"/>
              </a:ext>
            </a:extLst>
          </p:cNvPr>
          <p:cNvCxnSpPr>
            <a:cxnSpLocks/>
          </p:cNvCxnSpPr>
          <p:nvPr/>
        </p:nvCxnSpPr>
        <p:spPr>
          <a:xfrm flipH="1">
            <a:off x="10857014" y="2582848"/>
            <a:ext cx="333500" cy="587631"/>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54872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3998" y="1"/>
            <a:ext cx="895422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dirty="0">
              <a:solidFill>
                <a:prstClr val="white"/>
              </a:solidFill>
              <a:latin typeface="Century Gothic" panose="020B0502020202020204"/>
            </a:endParaRPr>
          </a:p>
        </p:txBody>
      </p:sp>
      <p:sp>
        <p:nvSpPr>
          <p:cNvPr id="19" name="ZoneTexte 18"/>
          <p:cNvSpPr txBox="1"/>
          <p:nvPr/>
        </p:nvSpPr>
        <p:spPr>
          <a:xfrm>
            <a:off x="1523998" y="1"/>
            <a:ext cx="10668002" cy="954107"/>
          </a:xfrm>
          <a:prstGeom prst="rect">
            <a:avLst/>
          </a:prstGeom>
          <a:noFill/>
        </p:spPr>
        <p:txBody>
          <a:bodyPr wrap="square" rtlCol="0">
            <a:spAutoFit/>
          </a:bodyPr>
          <a:lstStyle/>
          <a:p>
            <a:pPr algn="ctr" defTabSz="457200"/>
            <a:r>
              <a:rPr lang="fr-FR" sz="2800" b="1" dirty="0">
                <a:solidFill>
                  <a:srgbClr val="ED515C"/>
                </a:solidFill>
                <a:latin typeface="Century Gothic" panose="020B0502020202020204"/>
              </a:rPr>
              <a:t>Un impératif de densification traduit dans les documents d’urbanisme</a:t>
            </a:r>
          </a:p>
        </p:txBody>
      </p:sp>
      <p:sp>
        <p:nvSpPr>
          <p:cNvPr id="11" name="ZoneTexte 10"/>
          <p:cNvSpPr txBox="1"/>
          <p:nvPr/>
        </p:nvSpPr>
        <p:spPr>
          <a:xfrm>
            <a:off x="2134735" y="1298237"/>
            <a:ext cx="3866373" cy="4616648"/>
          </a:xfrm>
          <a:prstGeom prst="rect">
            <a:avLst/>
          </a:prstGeom>
          <a:noFill/>
        </p:spPr>
        <p:txBody>
          <a:bodyPr wrap="square" rtlCol="0">
            <a:spAutoFit/>
          </a:bodyPr>
          <a:lstStyle/>
          <a:p>
            <a:pPr algn="ctr" defTabSz="457200"/>
            <a:r>
              <a:rPr lang="fr-FR" sz="1600" b="1" dirty="0">
                <a:solidFill>
                  <a:schemeClr val="accent1"/>
                </a:solidFill>
                <a:latin typeface="Century Gothic" panose="020B0502020202020204"/>
              </a:rPr>
              <a:t>Objectifs du SCoT Sambre-Avesnois, approuvé le 7 juillet 2017</a:t>
            </a:r>
          </a:p>
          <a:p>
            <a:pPr defTabSz="457200"/>
            <a:endParaRPr lang="fr-FR" sz="1600" u="sng" dirty="0">
              <a:solidFill>
                <a:prstClr val="black"/>
              </a:solidFill>
              <a:latin typeface="Century Gothic" panose="020B0502020202020204"/>
            </a:endParaRPr>
          </a:p>
          <a:p>
            <a:pPr marL="285750" indent="-285750" defTabSz="457200">
              <a:buFont typeface="Arial" panose="020B0604020202020204" pitchFamily="34" charset="0"/>
              <a:buChar char="•"/>
            </a:pPr>
            <a:r>
              <a:rPr lang="fr-FR" sz="1400" u="sng" dirty="0">
                <a:solidFill>
                  <a:prstClr val="black"/>
                </a:solidFill>
                <a:latin typeface="Century Gothic" panose="020B0502020202020204"/>
              </a:rPr>
              <a:t>Gérer l’espace de manière économe </a:t>
            </a:r>
            <a:r>
              <a:rPr lang="fr-FR" sz="1400" dirty="0">
                <a:solidFill>
                  <a:prstClr val="black"/>
                </a:solidFill>
                <a:latin typeface="Century Gothic" panose="020B0502020202020204"/>
              </a:rPr>
              <a:t>en maîtrisant le développement de l’urbanisation et en inscrivant un objectif chiffré de limitation de l’artificialisation</a:t>
            </a:r>
          </a:p>
          <a:p>
            <a:pPr defTabSz="457200"/>
            <a:r>
              <a:rPr lang="fr-FR" sz="1400" dirty="0">
                <a:solidFill>
                  <a:prstClr val="black"/>
                </a:solidFill>
                <a:latin typeface="Century Gothic" panose="020B0502020202020204"/>
              </a:rPr>
              <a:t> </a:t>
            </a:r>
          </a:p>
          <a:p>
            <a:pPr defTabSz="457200"/>
            <a:endParaRPr lang="fr-FR" sz="1400" dirty="0">
              <a:solidFill>
                <a:prstClr val="black"/>
              </a:solidFill>
              <a:latin typeface="Century Gothic" panose="020B0502020202020204"/>
            </a:endParaRPr>
          </a:p>
          <a:p>
            <a:pPr marL="285750" indent="-285750" defTabSz="457200">
              <a:buFont typeface="Arial" panose="020B0604020202020204" pitchFamily="34" charset="0"/>
              <a:buChar char="•"/>
            </a:pPr>
            <a:r>
              <a:rPr lang="fr-FR" sz="1400" dirty="0">
                <a:solidFill>
                  <a:prstClr val="black"/>
                </a:solidFill>
                <a:latin typeface="Century Gothic" panose="020B0502020202020204"/>
              </a:rPr>
              <a:t>Réaliser au minimum </a:t>
            </a:r>
            <a:r>
              <a:rPr lang="fr-FR" sz="1400" u="sng" dirty="0">
                <a:solidFill>
                  <a:prstClr val="black"/>
                </a:solidFill>
                <a:latin typeface="Century Gothic" panose="020B0502020202020204"/>
              </a:rPr>
              <a:t>2/3 des logements nécessaires à la croissance de la population dans l’enveloppe urbaine principale </a:t>
            </a:r>
            <a:r>
              <a:rPr lang="fr-FR" sz="1400" dirty="0">
                <a:solidFill>
                  <a:prstClr val="black"/>
                </a:solidFill>
                <a:latin typeface="Century Gothic" panose="020B0502020202020204"/>
              </a:rPr>
              <a:t>(dents creuses, cœurs d’îlots, friches, logements vacants, …)</a:t>
            </a:r>
          </a:p>
          <a:p>
            <a:pPr marL="285750" indent="-285750" defTabSz="457200">
              <a:buFont typeface="Arial" panose="020B0604020202020204" pitchFamily="34" charset="0"/>
              <a:buChar char="•"/>
            </a:pPr>
            <a:endParaRPr lang="fr-FR" sz="1600" dirty="0">
              <a:solidFill>
                <a:prstClr val="black"/>
              </a:solidFill>
              <a:latin typeface="Century Gothic" panose="020B0502020202020204"/>
            </a:endParaRPr>
          </a:p>
          <a:p>
            <a:pPr marL="285750" indent="-285750" defTabSz="457200">
              <a:buFont typeface="Arial" panose="020B0604020202020204" pitchFamily="34" charset="0"/>
              <a:buChar char="•"/>
            </a:pPr>
            <a:endParaRPr lang="fr-FR" sz="1600" dirty="0">
              <a:solidFill>
                <a:prstClr val="black"/>
              </a:solidFill>
              <a:latin typeface="Century Gothic" panose="020B0502020202020204"/>
            </a:endParaRPr>
          </a:p>
          <a:p>
            <a:pPr algn="ctr" defTabSz="457200"/>
            <a:r>
              <a:rPr lang="fr-FR" sz="1600" b="1" dirty="0">
                <a:solidFill>
                  <a:prstClr val="black"/>
                </a:solidFill>
                <a:latin typeface="Century Gothic" panose="020B0502020202020204"/>
              </a:rPr>
              <a:t>22 ha par an </a:t>
            </a:r>
            <a:r>
              <a:rPr lang="fr-FR" sz="1600" dirty="0">
                <a:solidFill>
                  <a:prstClr val="black"/>
                </a:solidFill>
                <a:latin typeface="Century Gothic" panose="020B0502020202020204"/>
              </a:rPr>
              <a:t>en dehors des enveloppes urbaines</a:t>
            </a:r>
          </a:p>
        </p:txBody>
      </p:sp>
      <p:sp>
        <p:nvSpPr>
          <p:cNvPr id="25" name="ZoneTexte 24"/>
          <p:cNvSpPr txBox="1"/>
          <p:nvPr/>
        </p:nvSpPr>
        <p:spPr>
          <a:xfrm>
            <a:off x="6447592" y="1305342"/>
            <a:ext cx="5318957" cy="5201424"/>
          </a:xfrm>
          <a:prstGeom prst="rect">
            <a:avLst/>
          </a:prstGeom>
          <a:noFill/>
        </p:spPr>
        <p:txBody>
          <a:bodyPr wrap="square" rtlCol="0">
            <a:spAutoFit/>
          </a:bodyPr>
          <a:lstStyle/>
          <a:p>
            <a:pPr algn="ctr" defTabSz="457200"/>
            <a:r>
              <a:rPr lang="fr-FR" sz="1600" b="1" dirty="0">
                <a:solidFill>
                  <a:schemeClr val="accent5">
                    <a:lumMod val="75000"/>
                  </a:schemeClr>
                </a:solidFill>
                <a:latin typeface="Century Gothic" panose="020B0502020202020204"/>
              </a:rPr>
              <a:t>Objectifs du SRADDET Hauts-de-France, adopté le 4 août 2020</a:t>
            </a:r>
          </a:p>
          <a:p>
            <a:pPr defTabSz="457200"/>
            <a:endParaRPr lang="fr-FR" sz="1600" u="sng" dirty="0">
              <a:solidFill>
                <a:prstClr val="black"/>
              </a:solidFill>
              <a:latin typeface="Century Gothic" panose="020B0502020202020204"/>
            </a:endParaRPr>
          </a:p>
          <a:p>
            <a:pPr marL="285750" indent="-285750" defTabSz="457200">
              <a:buFont typeface="Arial" panose="020B0604020202020204" pitchFamily="34" charset="0"/>
              <a:buChar char="•"/>
            </a:pPr>
            <a:r>
              <a:rPr lang="fr-FR" sz="1400" u="sng" dirty="0">
                <a:solidFill>
                  <a:prstClr val="black"/>
                </a:solidFill>
                <a:latin typeface="Century Gothic" panose="020B0502020202020204"/>
              </a:rPr>
              <a:t>Réduire la consommation des surfaces </a:t>
            </a:r>
            <a:r>
              <a:rPr lang="fr-FR" sz="1400" dirty="0">
                <a:solidFill>
                  <a:prstClr val="black"/>
                </a:solidFill>
                <a:latin typeface="Century Gothic" panose="020B0502020202020204"/>
              </a:rPr>
              <a:t>agricoles, naturelles et forestières</a:t>
            </a:r>
          </a:p>
          <a:p>
            <a:pPr defTabSz="457200"/>
            <a:endParaRPr lang="fr-FR" sz="1400" dirty="0">
              <a:solidFill>
                <a:prstClr val="black"/>
              </a:solidFill>
              <a:latin typeface="Century Gothic" panose="020B0502020202020204"/>
            </a:endParaRPr>
          </a:p>
          <a:p>
            <a:pPr defTabSz="457200"/>
            <a:endParaRPr lang="fr-FR" sz="1400" dirty="0">
              <a:solidFill>
                <a:prstClr val="black"/>
              </a:solidFill>
              <a:latin typeface="Century Gothic" panose="020B0502020202020204"/>
            </a:endParaRPr>
          </a:p>
          <a:p>
            <a:pPr defTabSz="457200"/>
            <a:endParaRPr lang="fr-FR" sz="1400" dirty="0">
              <a:solidFill>
                <a:prstClr val="black"/>
              </a:solidFill>
              <a:latin typeface="Century Gothic" panose="020B0502020202020204"/>
            </a:endParaRPr>
          </a:p>
          <a:p>
            <a:pPr defTabSz="457200"/>
            <a:endParaRPr lang="fr-FR" sz="1400" dirty="0">
              <a:solidFill>
                <a:prstClr val="black"/>
              </a:solidFill>
              <a:latin typeface="Century Gothic" panose="020B0502020202020204"/>
            </a:endParaRPr>
          </a:p>
          <a:p>
            <a:pPr marL="285750" indent="-285750" defTabSz="457200">
              <a:buFont typeface="Arial" panose="020B0604020202020204" pitchFamily="34" charset="0"/>
              <a:buChar char="•"/>
            </a:pPr>
            <a:r>
              <a:rPr lang="fr-FR" sz="1400" u="sng" dirty="0">
                <a:solidFill>
                  <a:prstClr val="black"/>
                </a:solidFill>
                <a:latin typeface="Century Gothic" panose="020B0502020202020204"/>
              </a:rPr>
              <a:t>Prioriser le développement urbain à l’intérieur des espaces déjà artificialisés</a:t>
            </a:r>
            <a:endParaRPr lang="fr-FR" sz="1400" dirty="0">
              <a:solidFill>
                <a:prstClr val="black"/>
              </a:solidFill>
              <a:latin typeface="Century Gothic" panose="020B0502020202020204"/>
            </a:endParaRPr>
          </a:p>
          <a:p>
            <a:pPr algn="ctr" defTabSz="457200"/>
            <a:r>
              <a:rPr lang="fr-FR" sz="1400" i="1" dirty="0">
                <a:solidFill>
                  <a:schemeClr val="bg1"/>
                </a:solidFill>
              </a:rPr>
              <a:t>« </a:t>
            </a:r>
            <a:r>
              <a:rPr lang="fr-FR" sz="1400" i="1" dirty="0">
                <a:solidFill>
                  <a:schemeClr val="bg1"/>
                </a:solidFill>
                <a:effectLst/>
                <a:ea typeface="Times New Roman" panose="02020603050405020304" pitchFamily="18" charset="0"/>
                <a:cs typeface="Times New Roman" panose="02020603050405020304" pitchFamily="18" charset="0"/>
              </a:rPr>
              <a:t> Les territoires sont encouragés à intensifier leurs politiques de renouvellement vers une proportion de 2/3 1/3 »</a:t>
            </a:r>
            <a:endParaRPr lang="fr-FR" sz="1400" i="1" dirty="0">
              <a:solidFill>
                <a:schemeClr val="bg1"/>
              </a:solidFill>
            </a:endParaRPr>
          </a:p>
          <a:p>
            <a:pPr defTabSz="457200"/>
            <a:endParaRPr lang="fr-FR" sz="1600" dirty="0">
              <a:solidFill>
                <a:prstClr val="black"/>
              </a:solidFill>
              <a:latin typeface="Century Gothic" panose="020B0502020202020204"/>
            </a:endParaRPr>
          </a:p>
          <a:p>
            <a:pPr defTabSz="457200"/>
            <a:endParaRPr lang="fr-FR" sz="1600" dirty="0">
              <a:solidFill>
                <a:prstClr val="black"/>
              </a:solidFill>
              <a:latin typeface="Century Gothic" panose="020B0502020202020204"/>
            </a:endParaRPr>
          </a:p>
          <a:p>
            <a:pPr defTabSz="457200"/>
            <a:endParaRPr lang="fr-FR" sz="1600" dirty="0">
              <a:solidFill>
                <a:prstClr val="black"/>
              </a:solidFill>
              <a:latin typeface="Century Gothic" panose="020B0502020202020204"/>
            </a:endParaRPr>
          </a:p>
          <a:p>
            <a:pPr algn="ctr" defTabSz="457200"/>
            <a:r>
              <a:rPr lang="fr-FR" sz="1600" b="1" dirty="0">
                <a:solidFill>
                  <a:prstClr val="black"/>
                </a:solidFill>
                <a:latin typeface="Century Gothic" panose="020B0502020202020204"/>
              </a:rPr>
              <a:t>Division </a:t>
            </a:r>
            <a:r>
              <a:rPr lang="fr-FR" sz="1600" dirty="0">
                <a:solidFill>
                  <a:prstClr val="black"/>
                </a:solidFill>
                <a:latin typeface="Century Gothic" panose="020B0502020202020204"/>
              </a:rPr>
              <a:t>des</a:t>
            </a:r>
            <a:r>
              <a:rPr lang="fr-FR" sz="1600" b="1" dirty="0">
                <a:solidFill>
                  <a:prstClr val="black"/>
                </a:solidFill>
                <a:latin typeface="Century Gothic" panose="020B0502020202020204"/>
              </a:rPr>
              <a:t> rythmes d’artificialisation constatés </a:t>
            </a:r>
          </a:p>
          <a:p>
            <a:pPr marL="285750" indent="-285750" algn="ctr" defTabSz="457200">
              <a:buFontTx/>
              <a:buChar char="-"/>
            </a:pPr>
            <a:r>
              <a:rPr lang="fr-FR" sz="1600" b="1" dirty="0">
                <a:solidFill>
                  <a:prstClr val="black"/>
                </a:solidFill>
                <a:latin typeface="Century Gothic" panose="020B0502020202020204"/>
              </a:rPr>
              <a:t>par 3 à horizon 2030</a:t>
            </a:r>
            <a:r>
              <a:rPr lang="fr-FR" sz="1600" dirty="0">
                <a:solidFill>
                  <a:prstClr val="black"/>
                </a:solidFill>
                <a:latin typeface="Century Gothic" panose="020B0502020202020204"/>
              </a:rPr>
              <a:t> (500 ha par an)</a:t>
            </a:r>
          </a:p>
          <a:p>
            <a:pPr marL="285750" indent="-285750" algn="ctr" defTabSz="457200">
              <a:buFontTx/>
              <a:buChar char="-"/>
            </a:pPr>
            <a:r>
              <a:rPr lang="fr-FR" sz="1600" dirty="0">
                <a:solidFill>
                  <a:prstClr val="black"/>
                </a:solidFill>
                <a:latin typeface="Century Gothic" panose="020B0502020202020204"/>
              </a:rPr>
              <a:t> </a:t>
            </a:r>
            <a:r>
              <a:rPr lang="fr-FR" sz="1600" b="1" dirty="0">
                <a:solidFill>
                  <a:prstClr val="black"/>
                </a:solidFill>
                <a:latin typeface="Century Gothic" panose="020B0502020202020204"/>
              </a:rPr>
              <a:t>par 4 à horizon 2040 (375 ha par an)</a:t>
            </a:r>
          </a:p>
          <a:p>
            <a:pPr marL="285750" indent="-285750" algn="ctr" defTabSz="457200">
              <a:buFontTx/>
              <a:buChar char="-"/>
            </a:pPr>
            <a:r>
              <a:rPr lang="fr-FR" sz="1600" b="1" dirty="0">
                <a:solidFill>
                  <a:prstClr val="black"/>
                </a:solidFill>
                <a:latin typeface="Century Gothic" panose="020B0502020202020204"/>
              </a:rPr>
              <a:t>Par 6 à horizon 2050 (250 ha par an)</a:t>
            </a:r>
          </a:p>
          <a:p>
            <a:pPr algn="ctr" defTabSz="457200"/>
            <a:r>
              <a:rPr lang="fr-FR" sz="1600" b="1" dirty="0">
                <a:solidFill>
                  <a:prstClr val="black"/>
                </a:solidFill>
                <a:latin typeface="Century Gothic" panose="020B0502020202020204"/>
              </a:rPr>
              <a:t>Au-delà de 2050 : tendre vers le Zéro Artificialisation nette</a:t>
            </a:r>
          </a:p>
        </p:txBody>
      </p:sp>
    </p:spTree>
    <p:extLst>
      <p:ext uri="{BB962C8B-B14F-4D97-AF65-F5344CB8AC3E}">
        <p14:creationId xmlns:p14="http://schemas.microsoft.com/office/powerpoint/2010/main" val="1682949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3998" y="1"/>
            <a:ext cx="895422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dirty="0">
              <a:solidFill>
                <a:prstClr val="white"/>
              </a:solidFill>
              <a:latin typeface="Century Gothic" panose="020B0502020202020204"/>
            </a:endParaRPr>
          </a:p>
        </p:txBody>
      </p:sp>
      <p:sp>
        <p:nvSpPr>
          <p:cNvPr id="2" name="ZoneTexte 1"/>
          <p:cNvSpPr txBox="1"/>
          <p:nvPr/>
        </p:nvSpPr>
        <p:spPr>
          <a:xfrm>
            <a:off x="2111022" y="1019888"/>
            <a:ext cx="9757130" cy="1477328"/>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defTabSz="457200"/>
            <a:r>
              <a:rPr lang="fr-FR" dirty="0">
                <a:solidFill>
                  <a:prstClr val="white"/>
                </a:solidFill>
                <a:latin typeface="Century Gothic" panose="020B0502020202020204"/>
              </a:rPr>
              <a:t>Comment concilier </a:t>
            </a:r>
          </a:p>
          <a:p>
            <a:pPr algn="ctr" defTabSz="457200"/>
            <a:r>
              <a:rPr lang="fr-FR" b="1" dirty="0">
                <a:solidFill>
                  <a:prstClr val="white"/>
                </a:solidFill>
                <a:latin typeface="Century Gothic" panose="020B0502020202020204"/>
              </a:rPr>
              <a:t>objectif de densification</a:t>
            </a:r>
            <a:r>
              <a:rPr lang="fr-FR" dirty="0">
                <a:solidFill>
                  <a:prstClr val="white"/>
                </a:solidFill>
                <a:latin typeface="Century Gothic" panose="020B0502020202020204"/>
              </a:rPr>
              <a:t> et  </a:t>
            </a:r>
            <a:r>
              <a:rPr lang="fr-FR" b="1" dirty="0">
                <a:solidFill>
                  <a:prstClr val="white"/>
                </a:solidFill>
                <a:latin typeface="Century Gothic" panose="020B0502020202020204"/>
              </a:rPr>
              <a:t>nécessaire</a:t>
            </a:r>
            <a:r>
              <a:rPr lang="fr-FR" dirty="0">
                <a:solidFill>
                  <a:prstClr val="white"/>
                </a:solidFill>
                <a:latin typeface="Century Gothic" panose="020B0502020202020204"/>
              </a:rPr>
              <a:t> </a:t>
            </a:r>
            <a:r>
              <a:rPr lang="fr-FR" b="1" dirty="0">
                <a:solidFill>
                  <a:prstClr val="white"/>
                </a:solidFill>
                <a:latin typeface="Century Gothic" panose="020B0502020202020204"/>
              </a:rPr>
              <a:t>retour de la nature en ville</a:t>
            </a:r>
            <a:r>
              <a:rPr lang="fr-FR" dirty="0">
                <a:solidFill>
                  <a:prstClr val="white"/>
                </a:solidFill>
                <a:latin typeface="Century Gothic" panose="020B0502020202020204"/>
              </a:rPr>
              <a:t> ?</a:t>
            </a:r>
          </a:p>
          <a:p>
            <a:pPr algn="ctr" defTabSz="457200"/>
            <a:endParaRPr lang="fr-FR" dirty="0">
              <a:solidFill>
                <a:prstClr val="white"/>
              </a:solidFill>
              <a:latin typeface="Century Gothic" panose="020B0502020202020204"/>
            </a:endParaRPr>
          </a:p>
          <a:p>
            <a:pPr algn="ctr" defTabSz="457200"/>
            <a:r>
              <a:rPr lang="fr-FR" baseline="0" dirty="0"/>
              <a:t>Comment </a:t>
            </a:r>
            <a:r>
              <a:rPr lang="fr-FR" b="1" baseline="0" dirty="0"/>
              <a:t>contribuer à lutter contre l’imperméabilisation des sols sans être un frein à la densification ?</a:t>
            </a:r>
          </a:p>
        </p:txBody>
      </p:sp>
      <p:sp>
        <p:nvSpPr>
          <p:cNvPr id="8" name="ZoneTexte 7">
            <a:extLst>
              <a:ext uri="{FF2B5EF4-FFF2-40B4-BE49-F238E27FC236}">
                <a16:creationId xmlns:a16="http://schemas.microsoft.com/office/drawing/2014/main" id="{F2B2658A-967A-4036-A16D-102A31EECEA2}"/>
              </a:ext>
            </a:extLst>
          </p:cNvPr>
          <p:cNvSpPr txBox="1"/>
          <p:nvPr/>
        </p:nvSpPr>
        <p:spPr>
          <a:xfrm>
            <a:off x="2111022" y="2671604"/>
            <a:ext cx="9757130" cy="278832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07000"/>
              </a:lnSpc>
              <a:spcAft>
                <a:spcPts val="800"/>
              </a:spcAft>
            </a:pPr>
            <a:r>
              <a:rPr lang="fr-FR" sz="1400" dirty="0">
                <a:effectLst/>
                <a:latin typeface="Century Gothic" panose="020B0502020202020204" pitchFamily="34" charset="0"/>
                <a:ea typeface="Times New Roman" panose="02020603050405020304" pitchFamily="18" charset="0"/>
                <a:cs typeface="Times New Roman" panose="02020603050405020304" pitchFamily="18" charset="0"/>
              </a:rPr>
              <a:t>Les SCoT et PLU/PLUi doivent privilégier des projets d’aménagement (renouvellement et extension) favorisant : </a:t>
            </a:r>
            <a:endParaRPr lang="fr-FR"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63538" lvl="0">
              <a:lnSpc>
                <a:spcPct val="107000"/>
              </a:lnSpc>
            </a:pPr>
            <a:r>
              <a:rPr lang="fr-FR" sz="1400" dirty="0">
                <a:effectLst/>
                <a:latin typeface="Century Gothic" panose="020B0502020202020204" pitchFamily="34" charset="0"/>
                <a:ea typeface="Times New Roman" panose="02020603050405020304" pitchFamily="18" charset="0"/>
                <a:cs typeface="Times New Roman" panose="02020603050405020304" pitchFamily="18" charset="0"/>
              </a:rPr>
              <a:t>La </a:t>
            </a:r>
            <a:r>
              <a:rPr lang="fr-FR" sz="1400" u="sng" dirty="0">
                <a:effectLst/>
                <a:latin typeface="Century Gothic" panose="020B0502020202020204" pitchFamily="34" charset="0"/>
                <a:ea typeface="Times New Roman" panose="02020603050405020304" pitchFamily="18" charset="0"/>
                <a:cs typeface="Times New Roman" panose="02020603050405020304" pitchFamily="18" charset="0"/>
              </a:rPr>
              <a:t>mixité fonctionnelle</a:t>
            </a:r>
            <a:r>
              <a:rPr lang="fr-FR" sz="1400" dirty="0">
                <a:effectLst/>
                <a:latin typeface="Century Gothic" panose="020B0502020202020204" pitchFamily="34" charset="0"/>
                <a:ea typeface="Times New Roman" panose="02020603050405020304" pitchFamily="18" charset="0"/>
                <a:cs typeface="Times New Roman" panose="02020603050405020304" pitchFamily="18" charset="0"/>
              </a:rPr>
              <a:t> permettant les courts déplacements peu ou pas carbonés, notamment au sein des différents pôles de l’ossature régionale</a:t>
            </a:r>
          </a:p>
          <a:p>
            <a:pPr lvl="0">
              <a:lnSpc>
                <a:spcPct val="107000"/>
              </a:lnSpc>
            </a:pPr>
            <a:endParaRPr lang="fr-FR" sz="20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buFont typeface="Calibri" panose="020F0502020204030204" pitchFamily="34" charset="0"/>
              <a:buChar char="-"/>
            </a:pPr>
            <a:r>
              <a:rPr lang="fr-FR" sz="1400" dirty="0">
                <a:solidFill>
                  <a:schemeClr val="tx1"/>
                </a:solidFill>
                <a:effectLst/>
                <a:highlight>
                  <a:srgbClr val="EF755F"/>
                </a:highlight>
                <a:latin typeface="Century Gothic" panose="020B0502020202020204" pitchFamily="34" charset="0"/>
                <a:ea typeface="Times New Roman" panose="02020603050405020304" pitchFamily="18" charset="0"/>
                <a:cs typeface="Times New Roman" panose="02020603050405020304" pitchFamily="18" charset="0"/>
              </a:rPr>
              <a:t>La </a:t>
            </a:r>
            <a:r>
              <a:rPr lang="fr-FR" sz="1400" b="1" u="sng" dirty="0">
                <a:solidFill>
                  <a:schemeClr val="tx1"/>
                </a:solidFill>
                <a:effectLst/>
                <a:highlight>
                  <a:srgbClr val="EF755F"/>
                </a:highlight>
                <a:latin typeface="Century Gothic" panose="020B0502020202020204" pitchFamily="34" charset="0"/>
                <a:ea typeface="Times New Roman" panose="02020603050405020304" pitchFamily="18" charset="0"/>
                <a:cs typeface="Times New Roman" panose="02020603050405020304" pitchFamily="18" charset="0"/>
              </a:rPr>
              <a:t>biodiversité en milieu urbain</a:t>
            </a:r>
            <a:r>
              <a:rPr lang="fr-FR" sz="1400" dirty="0">
                <a:solidFill>
                  <a:schemeClr val="tx1"/>
                </a:solidFill>
                <a:effectLst/>
                <a:highlight>
                  <a:srgbClr val="EF755F"/>
                </a:highlight>
                <a:latin typeface="Century Gothic" panose="020B0502020202020204" pitchFamily="34" charset="0"/>
                <a:ea typeface="Times New Roman" panose="02020603050405020304" pitchFamily="18" charset="0"/>
                <a:cs typeface="Times New Roman" panose="02020603050405020304" pitchFamily="18" charset="0"/>
              </a:rPr>
              <a:t>, notamment par le développement d’espaces végétalisés et paysagers valorisant les espèces locales</a:t>
            </a:r>
          </a:p>
          <a:p>
            <a:pPr lvl="0">
              <a:lnSpc>
                <a:spcPct val="107000"/>
              </a:lnSpc>
            </a:pPr>
            <a:endParaRPr lang="fr-FR" sz="2000" dirty="0">
              <a:solidFill>
                <a:schemeClr val="tx1"/>
              </a:solidFill>
              <a:effectLst/>
              <a:highlight>
                <a:srgbClr val="EF755F"/>
              </a:highligh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fr-FR" sz="1400" u="sng" dirty="0">
                <a:solidFill>
                  <a:schemeClr val="tx1"/>
                </a:solidFill>
                <a:effectLst/>
                <a:highlight>
                  <a:srgbClr val="EF755F"/>
                </a:highlight>
                <a:latin typeface="Century Gothic" panose="020B0502020202020204" pitchFamily="34" charset="0"/>
                <a:ea typeface="Times New Roman" panose="02020603050405020304" pitchFamily="18" charset="0"/>
                <a:cs typeface="Times New Roman" panose="02020603050405020304" pitchFamily="18" charset="0"/>
              </a:rPr>
              <a:t>L’</a:t>
            </a:r>
            <a:r>
              <a:rPr lang="fr-FR" sz="1400" b="1" u="sng" dirty="0">
                <a:solidFill>
                  <a:schemeClr val="tx1"/>
                </a:solidFill>
                <a:effectLst/>
                <a:highlight>
                  <a:srgbClr val="EF755F"/>
                </a:highlight>
                <a:latin typeface="Century Gothic" panose="020B0502020202020204" pitchFamily="34" charset="0"/>
                <a:ea typeface="Times New Roman" panose="02020603050405020304" pitchFamily="18" charset="0"/>
                <a:cs typeface="Times New Roman" panose="02020603050405020304" pitchFamily="18" charset="0"/>
              </a:rPr>
              <a:t>adaptation au changement et à la gestion des risques climatiques</a:t>
            </a:r>
            <a:r>
              <a:rPr lang="fr-FR" sz="1400" dirty="0">
                <a:solidFill>
                  <a:schemeClr val="tx1"/>
                </a:solidFill>
                <a:effectLst/>
                <a:highlight>
                  <a:srgbClr val="EF755F"/>
                </a:highlight>
                <a:latin typeface="Century Gothic" panose="020B0502020202020204" pitchFamily="34" charset="0"/>
                <a:ea typeface="Times New Roman" panose="02020603050405020304" pitchFamily="18" charset="0"/>
                <a:cs typeface="Times New Roman" panose="02020603050405020304" pitchFamily="18" charset="0"/>
              </a:rPr>
              <a:t>, dont la gestion de la raréfaction de l’eau potable, des inondations et des pollutions de l’eau et la gestion des épisodes de fortes chaleurs</a:t>
            </a:r>
          </a:p>
          <a:p>
            <a:pPr marL="261938" lvl="0">
              <a:lnSpc>
                <a:spcPct val="107000"/>
              </a:lnSpc>
              <a:spcAft>
                <a:spcPts val="800"/>
              </a:spcAft>
            </a:pPr>
            <a:r>
              <a:rPr lang="fr-FR" sz="1400" b="1" dirty="0">
                <a:latin typeface="Century Gothic" panose="020B0502020202020204" pitchFamily="34" charset="0"/>
                <a:ea typeface="Times New Roman" panose="02020603050405020304" pitchFamily="18" charset="0"/>
                <a:cs typeface="Times New Roman" panose="02020603050405020304" pitchFamily="18" charset="0"/>
              </a:rPr>
              <a:t>…</a:t>
            </a:r>
            <a:endParaRPr lang="fr-F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ZoneTexte 4">
            <a:extLst>
              <a:ext uri="{FF2B5EF4-FFF2-40B4-BE49-F238E27FC236}">
                <a16:creationId xmlns:a16="http://schemas.microsoft.com/office/drawing/2014/main" id="{CAD7AF01-34D3-44B9-89A1-15ECF629F4C6}"/>
              </a:ext>
            </a:extLst>
          </p:cNvPr>
          <p:cNvSpPr txBox="1"/>
          <p:nvPr/>
        </p:nvSpPr>
        <p:spPr>
          <a:xfrm>
            <a:off x="2111022" y="5634319"/>
            <a:ext cx="5410202" cy="261610"/>
          </a:xfrm>
          <a:prstGeom prst="rect">
            <a:avLst/>
          </a:prstGeom>
          <a:noFill/>
        </p:spPr>
        <p:txBody>
          <a:bodyPr wrap="square" rtlCol="0">
            <a:spAutoFit/>
          </a:bodyPr>
          <a:lstStyle/>
          <a:p>
            <a:r>
              <a:rPr lang="fr-FR" sz="1100" i="1" dirty="0">
                <a:solidFill>
                  <a:schemeClr val="bg1"/>
                </a:solidFill>
                <a:highlight>
                  <a:srgbClr val="EF755F"/>
                </a:highlight>
              </a:rPr>
              <a:t>Extrait du SRADDET Hauts de France</a:t>
            </a:r>
          </a:p>
        </p:txBody>
      </p:sp>
    </p:spTree>
    <p:extLst>
      <p:ext uri="{BB962C8B-B14F-4D97-AF65-F5344CB8AC3E}">
        <p14:creationId xmlns:p14="http://schemas.microsoft.com/office/powerpoint/2010/main" val="3932326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dirty="0">
              <a:solidFill>
                <a:prstClr val="white"/>
              </a:solidFill>
              <a:latin typeface="Century Gothic" panose="020B0502020202020204"/>
            </a:endParaRPr>
          </a:p>
        </p:txBody>
      </p:sp>
      <p:sp>
        <p:nvSpPr>
          <p:cNvPr id="19" name="ZoneTexte 18"/>
          <p:cNvSpPr txBox="1"/>
          <p:nvPr/>
        </p:nvSpPr>
        <p:spPr>
          <a:xfrm>
            <a:off x="1523999" y="0"/>
            <a:ext cx="10668001" cy="523220"/>
          </a:xfrm>
          <a:prstGeom prst="rect">
            <a:avLst/>
          </a:prstGeom>
          <a:noFill/>
        </p:spPr>
        <p:txBody>
          <a:bodyPr wrap="square" rtlCol="0">
            <a:spAutoFit/>
          </a:bodyPr>
          <a:lstStyle/>
          <a:p>
            <a:pPr algn="ctr" defTabSz="457200"/>
            <a:r>
              <a:rPr lang="fr-FR" sz="2800" b="1" dirty="0">
                <a:solidFill>
                  <a:srgbClr val="ED515C"/>
                </a:solidFill>
                <a:latin typeface="Century Gothic" panose="020B0502020202020204"/>
              </a:rPr>
              <a:t>Arrondissement d’Avesnes-sur-Helpe </a:t>
            </a:r>
          </a:p>
        </p:txBody>
      </p:sp>
      <p:pic>
        <p:nvPicPr>
          <p:cNvPr id="7" name="Image 6"/>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1792515" y="1170239"/>
            <a:ext cx="5396969" cy="4308869"/>
          </a:xfrm>
          <a:prstGeom prst="rect">
            <a:avLst/>
          </a:prstGeom>
        </p:spPr>
      </p:pic>
      <p:sp>
        <p:nvSpPr>
          <p:cNvPr id="5" name="ZoneTexte 4"/>
          <p:cNvSpPr txBox="1"/>
          <p:nvPr/>
        </p:nvSpPr>
        <p:spPr>
          <a:xfrm>
            <a:off x="6849209" y="1050228"/>
            <a:ext cx="4192837" cy="769441"/>
          </a:xfrm>
          <a:prstGeom prst="rect">
            <a:avLst/>
          </a:prstGeom>
          <a:noFill/>
        </p:spPr>
        <p:txBody>
          <a:bodyPr wrap="square" rtlCol="0">
            <a:spAutoFit/>
          </a:bodyPr>
          <a:lstStyle/>
          <a:p>
            <a:pPr defTabSz="457200"/>
            <a:r>
              <a:rPr lang="fr-FR" sz="1100" dirty="0">
                <a:solidFill>
                  <a:prstClr val="black"/>
                </a:solidFill>
                <a:latin typeface="Century Gothic" panose="020B0502020202020204"/>
              </a:rPr>
              <a:t>En 2015 : </a:t>
            </a:r>
          </a:p>
          <a:p>
            <a:pPr marL="285750" indent="-285750" defTabSz="457200">
              <a:buFont typeface="Arial" panose="020B0604020202020204" pitchFamily="34" charset="0"/>
              <a:buChar char="•"/>
            </a:pPr>
            <a:r>
              <a:rPr lang="fr-FR" sz="1100" dirty="0">
                <a:solidFill>
                  <a:prstClr val="black"/>
                </a:solidFill>
                <a:latin typeface="Century Gothic" panose="020B0502020202020204"/>
              </a:rPr>
              <a:t> 13,2% d’espaces artificialisés </a:t>
            </a:r>
          </a:p>
          <a:p>
            <a:pPr marL="285750" indent="-285750" defTabSz="457200">
              <a:buFont typeface="Arial" panose="020B0604020202020204" pitchFamily="34" charset="0"/>
              <a:buChar char="•"/>
            </a:pPr>
            <a:r>
              <a:rPr lang="fr-FR" sz="1100" dirty="0">
                <a:solidFill>
                  <a:prstClr val="black"/>
                </a:solidFill>
                <a:latin typeface="Century Gothic" panose="020B0502020202020204"/>
              </a:rPr>
              <a:t> 64,2% d’espaces agricoles</a:t>
            </a:r>
          </a:p>
          <a:p>
            <a:pPr marL="285750" indent="-285750" defTabSz="457200">
              <a:buFont typeface="Arial" panose="020B0604020202020204" pitchFamily="34" charset="0"/>
              <a:buChar char="•"/>
            </a:pPr>
            <a:r>
              <a:rPr lang="fr-FR" sz="1100" dirty="0">
                <a:solidFill>
                  <a:prstClr val="black"/>
                </a:solidFill>
                <a:latin typeface="Century Gothic" panose="020B0502020202020204"/>
              </a:rPr>
              <a:t> 22,6% d’espaces naturels</a:t>
            </a:r>
          </a:p>
        </p:txBody>
      </p:sp>
      <p:sp>
        <p:nvSpPr>
          <p:cNvPr id="8" name="Rectangle 7"/>
          <p:cNvSpPr/>
          <p:nvPr/>
        </p:nvSpPr>
        <p:spPr>
          <a:xfrm>
            <a:off x="6809436" y="1920687"/>
            <a:ext cx="4926380" cy="646331"/>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defTabSz="457200"/>
            <a:r>
              <a:rPr lang="fr-FR" sz="1200" b="1" dirty="0">
                <a:solidFill>
                  <a:prstClr val="white"/>
                </a:solidFill>
                <a:latin typeface="Century Gothic" panose="020B0502020202020204"/>
              </a:rPr>
              <a:t>Consommation de </a:t>
            </a:r>
          </a:p>
          <a:p>
            <a:pPr algn="ctr" defTabSz="457200"/>
            <a:r>
              <a:rPr lang="fr-FR" sz="1200" b="1" dirty="0">
                <a:solidFill>
                  <a:prstClr val="white"/>
                </a:solidFill>
                <a:latin typeface="Century Gothic" panose="020B0502020202020204"/>
              </a:rPr>
              <a:t>103 hectares par an </a:t>
            </a:r>
          </a:p>
          <a:p>
            <a:pPr algn="ctr" defTabSz="457200"/>
            <a:r>
              <a:rPr lang="fr-FR" sz="1200" b="1" dirty="0">
                <a:solidFill>
                  <a:prstClr val="white"/>
                </a:solidFill>
                <a:latin typeface="Century Gothic" panose="020B0502020202020204"/>
              </a:rPr>
              <a:t>d’espaces naturels et agricoles</a:t>
            </a:r>
          </a:p>
        </p:txBody>
      </p:sp>
      <p:sp>
        <p:nvSpPr>
          <p:cNvPr id="3" name="Rectangle 2"/>
          <p:cNvSpPr/>
          <p:nvPr/>
        </p:nvSpPr>
        <p:spPr>
          <a:xfrm>
            <a:off x="6812965" y="2531438"/>
            <a:ext cx="4922851" cy="938719"/>
          </a:xfrm>
          <a:prstGeom prst="rect">
            <a:avLst/>
          </a:prstGeom>
        </p:spPr>
        <p:txBody>
          <a:bodyPr wrap="square">
            <a:spAutoFit/>
          </a:bodyPr>
          <a:lstStyle/>
          <a:p>
            <a:pPr algn="ctr" defTabSz="457200"/>
            <a:r>
              <a:rPr lang="fr-FR" sz="1100" dirty="0">
                <a:solidFill>
                  <a:srgbClr val="EF755F"/>
                </a:solidFill>
                <a:latin typeface="Century Gothic" panose="020B0502020202020204"/>
              </a:rPr>
              <a:t>- 7 ha par an de boisements</a:t>
            </a:r>
          </a:p>
          <a:p>
            <a:pPr algn="ctr" defTabSz="457200"/>
            <a:r>
              <a:rPr lang="fr-FR" sz="1100" dirty="0">
                <a:solidFill>
                  <a:srgbClr val="EF755F"/>
                </a:solidFill>
                <a:latin typeface="Century Gothic" panose="020B0502020202020204"/>
              </a:rPr>
              <a:t>- 81 ha par an de prairies</a:t>
            </a:r>
          </a:p>
          <a:p>
            <a:pPr marL="285750" indent="-285750" algn="ctr" defTabSz="457200">
              <a:buFontTx/>
              <a:buChar char="-"/>
            </a:pPr>
            <a:r>
              <a:rPr lang="fr-FR" sz="1100" dirty="0">
                <a:solidFill>
                  <a:srgbClr val="EF755F"/>
                </a:solidFill>
                <a:latin typeface="Century Gothic" panose="020B0502020202020204"/>
              </a:rPr>
              <a:t>24 ha par an de terres arables</a:t>
            </a:r>
          </a:p>
          <a:p>
            <a:pPr defTabSz="457200"/>
            <a:endParaRPr lang="fr-FR" sz="1100" dirty="0">
              <a:solidFill>
                <a:prstClr val="black"/>
              </a:solidFill>
              <a:latin typeface="Century Gothic" panose="020B0502020202020204"/>
            </a:endParaRPr>
          </a:p>
          <a:p>
            <a:pPr algn="ctr" defTabSz="457200"/>
            <a:r>
              <a:rPr lang="fr-FR" sz="1100" dirty="0">
                <a:solidFill>
                  <a:prstClr val="black"/>
                </a:solidFill>
                <a:latin typeface="Century Gothic" panose="020B0502020202020204"/>
              </a:rPr>
              <a:t>22% des espaces artificialisés sont imperméabilisés.</a:t>
            </a:r>
          </a:p>
        </p:txBody>
      </p:sp>
      <p:sp>
        <p:nvSpPr>
          <p:cNvPr id="6" name="Rectangle 5"/>
          <p:cNvSpPr/>
          <p:nvPr/>
        </p:nvSpPr>
        <p:spPr>
          <a:xfrm>
            <a:off x="2892672" y="442840"/>
            <a:ext cx="7775329" cy="307777"/>
          </a:xfrm>
          <a:prstGeom prst="rect">
            <a:avLst/>
          </a:prstGeom>
        </p:spPr>
        <p:txBody>
          <a:bodyPr wrap="square">
            <a:spAutoFit/>
          </a:bodyPr>
          <a:lstStyle/>
          <a:p>
            <a:pPr algn="ctr" defTabSz="457200"/>
            <a:r>
              <a:rPr lang="fr-FR" sz="1400" dirty="0">
                <a:solidFill>
                  <a:prstClr val="black"/>
                </a:solidFill>
                <a:latin typeface="Century Gothic" panose="020B0502020202020204"/>
              </a:rPr>
              <a:t>4 intercommunalités – 151 communes - 231 565 habitants en 2015</a:t>
            </a:r>
          </a:p>
        </p:txBody>
      </p:sp>
      <p:sp>
        <p:nvSpPr>
          <p:cNvPr id="9" name="Rectangle 8"/>
          <p:cNvSpPr/>
          <p:nvPr/>
        </p:nvSpPr>
        <p:spPr>
          <a:xfrm>
            <a:off x="2337313" y="5107093"/>
            <a:ext cx="517585" cy="215634"/>
          </a:xfrm>
          <a:prstGeom prst="rect">
            <a:avLst/>
          </a:prstGeom>
          <a:solidFill>
            <a:srgbClr val="FCC1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latin typeface="Century Gothic" panose="020B0502020202020204"/>
            </a:endParaRPr>
          </a:p>
        </p:txBody>
      </p:sp>
      <p:sp>
        <p:nvSpPr>
          <p:cNvPr id="14" name="Rectangle 13"/>
          <p:cNvSpPr/>
          <p:nvPr/>
        </p:nvSpPr>
        <p:spPr>
          <a:xfrm>
            <a:off x="2337313" y="5387423"/>
            <a:ext cx="517585" cy="215634"/>
          </a:xfrm>
          <a:prstGeom prst="rect">
            <a:avLst/>
          </a:prstGeom>
          <a:solidFill>
            <a:srgbClr val="8BCF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latin typeface="Century Gothic" panose="020B0502020202020204"/>
            </a:endParaRPr>
          </a:p>
        </p:txBody>
      </p:sp>
      <p:sp>
        <p:nvSpPr>
          <p:cNvPr id="15" name="Rectangle 14"/>
          <p:cNvSpPr/>
          <p:nvPr/>
        </p:nvSpPr>
        <p:spPr>
          <a:xfrm>
            <a:off x="2337312" y="5685634"/>
            <a:ext cx="517585" cy="215634"/>
          </a:xfrm>
          <a:prstGeom prst="rect">
            <a:avLst/>
          </a:prstGeom>
          <a:solidFill>
            <a:srgbClr val="E15C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latin typeface="Century Gothic" panose="020B0502020202020204"/>
            </a:endParaRPr>
          </a:p>
        </p:txBody>
      </p:sp>
      <p:sp>
        <p:nvSpPr>
          <p:cNvPr id="10" name="ZoneTexte 9"/>
          <p:cNvSpPr txBox="1"/>
          <p:nvPr/>
        </p:nvSpPr>
        <p:spPr>
          <a:xfrm>
            <a:off x="2854896" y="5076411"/>
            <a:ext cx="1513556" cy="276999"/>
          </a:xfrm>
          <a:prstGeom prst="rect">
            <a:avLst/>
          </a:prstGeom>
          <a:noFill/>
        </p:spPr>
        <p:txBody>
          <a:bodyPr wrap="none" rtlCol="0">
            <a:spAutoFit/>
          </a:bodyPr>
          <a:lstStyle/>
          <a:p>
            <a:pPr defTabSz="457200"/>
            <a:r>
              <a:rPr lang="fr-FR" sz="1200" dirty="0">
                <a:solidFill>
                  <a:prstClr val="white">
                    <a:lumMod val="50000"/>
                  </a:prstClr>
                </a:solidFill>
                <a:latin typeface="Century Gothic" panose="020B0502020202020204"/>
              </a:rPr>
              <a:t>Espaces agricoles</a:t>
            </a:r>
          </a:p>
        </p:txBody>
      </p:sp>
      <p:sp>
        <p:nvSpPr>
          <p:cNvPr id="18" name="ZoneTexte 17"/>
          <p:cNvSpPr txBox="1"/>
          <p:nvPr/>
        </p:nvSpPr>
        <p:spPr>
          <a:xfrm>
            <a:off x="2851171" y="5365394"/>
            <a:ext cx="1418978" cy="276999"/>
          </a:xfrm>
          <a:prstGeom prst="rect">
            <a:avLst/>
          </a:prstGeom>
          <a:noFill/>
        </p:spPr>
        <p:txBody>
          <a:bodyPr wrap="none" rtlCol="0">
            <a:spAutoFit/>
          </a:bodyPr>
          <a:lstStyle/>
          <a:p>
            <a:pPr defTabSz="457200"/>
            <a:r>
              <a:rPr lang="fr-FR" sz="1200" dirty="0">
                <a:solidFill>
                  <a:prstClr val="white">
                    <a:lumMod val="50000"/>
                  </a:prstClr>
                </a:solidFill>
                <a:latin typeface="Century Gothic" panose="020B0502020202020204"/>
              </a:rPr>
              <a:t>Espaces naturels</a:t>
            </a:r>
          </a:p>
        </p:txBody>
      </p:sp>
      <p:sp>
        <p:nvSpPr>
          <p:cNvPr id="20" name="ZoneTexte 19"/>
          <p:cNvSpPr txBox="1"/>
          <p:nvPr/>
        </p:nvSpPr>
        <p:spPr>
          <a:xfrm>
            <a:off x="2834439" y="5672258"/>
            <a:ext cx="3122971" cy="276999"/>
          </a:xfrm>
          <a:prstGeom prst="rect">
            <a:avLst/>
          </a:prstGeom>
          <a:noFill/>
        </p:spPr>
        <p:txBody>
          <a:bodyPr wrap="none" rtlCol="0">
            <a:spAutoFit/>
          </a:bodyPr>
          <a:lstStyle/>
          <a:p>
            <a:pPr defTabSz="457200"/>
            <a:r>
              <a:rPr lang="fr-FR" sz="1200" dirty="0">
                <a:solidFill>
                  <a:prstClr val="white">
                    <a:lumMod val="50000"/>
                  </a:prstClr>
                </a:solidFill>
                <a:latin typeface="Century Gothic" panose="020B0502020202020204"/>
              </a:rPr>
              <a:t>Espaces artificialisés (</a:t>
            </a:r>
            <a:r>
              <a:rPr lang="fr-FR" sz="1200" dirty="0" err="1">
                <a:solidFill>
                  <a:prstClr val="white">
                    <a:lumMod val="50000"/>
                  </a:prstClr>
                </a:solidFill>
                <a:latin typeface="Century Gothic" panose="020B0502020202020204"/>
              </a:rPr>
              <a:t>yc</a:t>
            </a:r>
            <a:r>
              <a:rPr lang="fr-FR" sz="1200" dirty="0">
                <a:solidFill>
                  <a:prstClr val="white">
                    <a:lumMod val="50000"/>
                  </a:prstClr>
                </a:solidFill>
                <a:latin typeface="Century Gothic" panose="020B0502020202020204"/>
              </a:rPr>
              <a:t> infrastructures)</a:t>
            </a:r>
          </a:p>
        </p:txBody>
      </p:sp>
      <p:graphicFrame>
        <p:nvGraphicFramePr>
          <p:cNvPr id="2" name="Graphique 1">
            <a:extLst>
              <a:ext uri="{FF2B5EF4-FFF2-40B4-BE49-F238E27FC236}">
                <a16:creationId xmlns:a16="http://schemas.microsoft.com/office/drawing/2014/main" id="{59F4B270-A07A-4663-AA8D-4C4576E3937C}"/>
              </a:ext>
            </a:extLst>
          </p:cNvPr>
          <p:cNvGraphicFramePr>
            <a:graphicFrameLocks/>
          </p:cNvGraphicFramePr>
          <p:nvPr>
            <p:extLst>
              <p:ext uri="{D42A27DB-BD31-4B8C-83A1-F6EECF244321}">
                <p14:modId xmlns:p14="http://schemas.microsoft.com/office/powerpoint/2010/main" val="1614324664"/>
              </p:ext>
            </p:extLst>
          </p:nvPr>
        </p:nvGraphicFramePr>
        <p:xfrm>
          <a:off x="7189484" y="3748059"/>
          <a:ext cx="4508079" cy="29337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57415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3998" y="1"/>
            <a:ext cx="895422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dirty="0">
              <a:solidFill>
                <a:prstClr val="white"/>
              </a:solidFill>
              <a:latin typeface="Century Gothic" panose="020B0502020202020204"/>
            </a:endParaRPr>
          </a:p>
        </p:txBody>
      </p:sp>
      <p:sp>
        <p:nvSpPr>
          <p:cNvPr id="19" name="ZoneTexte 18"/>
          <p:cNvSpPr txBox="1"/>
          <p:nvPr/>
        </p:nvSpPr>
        <p:spPr>
          <a:xfrm>
            <a:off x="1544189" y="0"/>
            <a:ext cx="10647811" cy="954107"/>
          </a:xfrm>
          <a:prstGeom prst="rect">
            <a:avLst/>
          </a:prstGeom>
          <a:noFill/>
        </p:spPr>
        <p:txBody>
          <a:bodyPr wrap="square" rtlCol="0">
            <a:spAutoFit/>
          </a:bodyPr>
          <a:lstStyle/>
          <a:p>
            <a:pPr algn="ctr" defTabSz="457200"/>
            <a:r>
              <a:rPr lang="fr-FR" sz="2800" b="1" dirty="0">
                <a:solidFill>
                  <a:srgbClr val="ED515C"/>
                </a:solidFill>
                <a:latin typeface="Century Gothic" panose="020B0502020202020204"/>
              </a:rPr>
              <a:t>Le coefficient de biotope par surface (CBS) : présentation de l’outil </a:t>
            </a:r>
          </a:p>
        </p:txBody>
      </p:sp>
      <p:sp>
        <p:nvSpPr>
          <p:cNvPr id="5" name="Rectangle 4"/>
          <p:cNvSpPr/>
          <p:nvPr/>
        </p:nvSpPr>
        <p:spPr>
          <a:xfrm>
            <a:off x="2219259" y="5074681"/>
            <a:ext cx="6111941" cy="159604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fr-FR" sz="1600" dirty="0">
                <a:solidFill>
                  <a:prstClr val="white"/>
                </a:solidFill>
                <a:latin typeface="Century Gothic" panose="020B0502020202020204"/>
              </a:rPr>
              <a:t>La part minimale de surfaces non imperméabilisées peut :</a:t>
            </a:r>
          </a:p>
          <a:p>
            <a:pPr marL="285750" indent="-285750" defTabSz="457200">
              <a:buFontTx/>
              <a:buChar char="-"/>
            </a:pPr>
            <a:r>
              <a:rPr lang="fr-FR" sz="1600" dirty="0">
                <a:solidFill>
                  <a:prstClr val="white"/>
                </a:solidFill>
                <a:latin typeface="Century Gothic" panose="020B0502020202020204"/>
              </a:rPr>
              <a:t>être satisfaite de plusieurs manières : surface de pleine terre, toitures et murs végétalisés, plantations de haies, …</a:t>
            </a:r>
          </a:p>
          <a:p>
            <a:pPr marL="285750" indent="-285750" defTabSz="457200">
              <a:buFontTx/>
              <a:buChar char="-"/>
            </a:pPr>
            <a:r>
              <a:rPr lang="fr-FR" sz="1600" dirty="0">
                <a:solidFill>
                  <a:prstClr val="white"/>
                </a:solidFill>
                <a:latin typeface="Century Gothic" panose="020B0502020202020204"/>
              </a:rPr>
              <a:t>différer selon l’implantation et/ou la nature du projet : centre-ville, centre-bourg, à proximité d’un espace naturel, …</a:t>
            </a:r>
          </a:p>
        </p:txBody>
      </p:sp>
      <p:sp>
        <p:nvSpPr>
          <p:cNvPr id="3" name="ZoneTexte 2"/>
          <p:cNvSpPr txBox="1"/>
          <p:nvPr/>
        </p:nvSpPr>
        <p:spPr>
          <a:xfrm>
            <a:off x="2219259" y="1141384"/>
            <a:ext cx="9123811" cy="3662541"/>
          </a:xfrm>
          <a:prstGeom prst="rect">
            <a:avLst/>
          </a:prstGeom>
          <a:noFill/>
        </p:spPr>
        <p:txBody>
          <a:bodyPr wrap="square" rtlCol="0">
            <a:spAutoFit/>
          </a:bodyPr>
          <a:lstStyle/>
          <a:p>
            <a:pPr marL="285750" indent="-285750" defTabSz="457200">
              <a:buFont typeface="Arial" panose="020B0604020202020204" pitchFamily="34" charset="0"/>
              <a:buChar char="•"/>
            </a:pPr>
            <a:r>
              <a:rPr lang="fr-FR" sz="1600" dirty="0">
                <a:solidFill>
                  <a:prstClr val="black"/>
                </a:solidFill>
                <a:latin typeface="Century Gothic" panose="020B0502020202020204"/>
              </a:rPr>
              <a:t> Objet : </a:t>
            </a:r>
            <a:r>
              <a:rPr lang="fr-FR" sz="1600" b="1" dirty="0">
                <a:solidFill>
                  <a:prstClr val="black"/>
                </a:solidFill>
                <a:latin typeface="Century Gothic" panose="020B0502020202020204"/>
              </a:rPr>
              <a:t>Fixer une obligation de maintien ou de création de surface non imperméabilisée ou éco-aménageable sur une opération</a:t>
            </a:r>
          </a:p>
          <a:p>
            <a:pPr defTabSz="457200"/>
            <a:endParaRPr lang="fr-FR" sz="1600" dirty="0">
              <a:solidFill>
                <a:prstClr val="black"/>
              </a:solidFill>
              <a:latin typeface="Century Gothic" panose="020B0502020202020204"/>
            </a:endParaRPr>
          </a:p>
          <a:p>
            <a:pPr marL="285750" indent="-285750" defTabSz="457200">
              <a:buFont typeface="Arial" panose="020B0604020202020204" pitchFamily="34" charset="0"/>
              <a:buChar char="•"/>
            </a:pPr>
            <a:r>
              <a:rPr lang="fr-FR" sz="1600" dirty="0">
                <a:solidFill>
                  <a:prstClr val="black"/>
                </a:solidFill>
                <a:latin typeface="Century Gothic" panose="020B0502020202020204"/>
              </a:rPr>
              <a:t>Intégré dans la législation française depuis la loi ALUR </a:t>
            </a:r>
          </a:p>
          <a:p>
            <a:pPr defTabSz="457200"/>
            <a:r>
              <a:rPr lang="fr-FR" sz="1400" i="1" dirty="0">
                <a:solidFill>
                  <a:prstClr val="white">
                    <a:lumMod val="50000"/>
                  </a:prstClr>
                </a:solidFill>
                <a:latin typeface="Century Gothic" panose="020B0502020202020204"/>
              </a:rPr>
              <a:t>« Des règles </a:t>
            </a:r>
            <a:r>
              <a:rPr lang="fr-FR" sz="1400" b="1" i="1" dirty="0">
                <a:solidFill>
                  <a:prstClr val="white">
                    <a:lumMod val="50000"/>
                  </a:prstClr>
                </a:solidFill>
                <a:latin typeface="Century Gothic" panose="020B0502020202020204"/>
              </a:rPr>
              <a:t>peuvent</a:t>
            </a:r>
            <a:r>
              <a:rPr lang="fr-FR" sz="1400" i="1" dirty="0">
                <a:solidFill>
                  <a:prstClr val="white">
                    <a:lumMod val="50000"/>
                  </a:prstClr>
                </a:solidFill>
                <a:latin typeface="Century Gothic" panose="020B0502020202020204"/>
              </a:rPr>
              <a:t> en outre </a:t>
            </a:r>
            <a:r>
              <a:rPr lang="fr-FR" sz="1400" b="1" i="1" dirty="0">
                <a:solidFill>
                  <a:prstClr val="white">
                    <a:lumMod val="50000"/>
                  </a:prstClr>
                </a:solidFill>
                <a:latin typeface="Century Gothic" panose="020B0502020202020204"/>
              </a:rPr>
              <a:t>imposer une part minimale de surfaces non imperméabilisées ou éco-aménageables, éventuellement pondérées en fonction de leur nature</a:t>
            </a:r>
            <a:r>
              <a:rPr lang="fr-FR" sz="1400" i="1" dirty="0">
                <a:solidFill>
                  <a:prstClr val="white">
                    <a:lumMod val="50000"/>
                  </a:prstClr>
                </a:solidFill>
                <a:latin typeface="Century Gothic" panose="020B0502020202020204"/>
              </a:rPr>
              <a:t>, afin de contribuer au maintien de la biodiversité et de la nature en ville »</a:t>
            </a:r>
          </a:p>
          <a:p>
            <a:pPr defTabSz="457200"/>
            <a:endParaRPr lang="fr-FR" sz="1400" i="1" dirty="0">
              <a:solidFill>
                <a:prstClr val="white">
                  <a:lumMod val="50000"/>
                </a:prstClr>
              </a:solidFill>
              <a:latin typeface="Century Gothic" panose="020B0502020202020204"/>
            </a:endParaRPr>
          </a:p>
          <a:p>
            <a:pPr marL="285750" indent="-285750" defTabSz="457200">
              <a:buFont typeface="Arial" panose="020B0604020202020204" pitchFamily="34" charset="0"/>
              <a:buChar char="•"/>
            </a:pPr>
            <a:r>
              <a:rPr lang="fr-FR" sz="1600" dirty="0">
                <a:solidFill>
                  <a:prstClr val="black"/>
                </a:solidFill>
                <a:latin typeface="Century Gothic" panose="020B0502020202020204"/>
              </a:rPr>
              <a:t>Décrit la proportion des surfaces favorables à la biodiversité par rapport à la surface totale d’une parcelle.</a:t>
            </a:r>
          </a:p>
          <a:p>
            <a:pPr defTabSz="457200"/>
            <a:endParaRPr lang="fr-FR" sz="1600" i="1" dirty="0">
              <a:solidFill>
                <a:prstClr val="white">
                  <a:lumMod val="50000"/>
                </a:prstClr>
              </a:solidFill>
              <a:latin typeface="Century Gothic" panose="020B0502020202020204"/>
            </a:endParaRPr>
          </a:p>
          <a:p>
            <a:pPr marL="285750" indent="-285750" defTabSz="457200">
              <a:buFont typeface="Arial" panose="020B0604020202020204" pitchFamily="34" charset="0"/>
              <a:buChar char="•"/>
            </a:pPr>
            <a:r>
              <a:rPr lang="fr-FR" sz="1600" dirty="0">
                <a:solidFill>
                  <a:prstClr val="black"/>
                </a:solidFill>
                <a:latin typeface="Century Gothic" panose="020B0502020202020204"/>
              </a:rPr>
              <a:t>Les communes ou intercommunalités ont </a:t>
            </a:r>
            <a:r>
              <a:rPr lang="fr-FR" sz="1600" b="1" dirty="0">
                <a:solidFill>
                  <a:prstClr val="black"/>
                </a:solidFill>
                <a:latin typeface="Century Gothic" panose="020B0502020202020204"/>
              </a:rPr>
              <a:t>le choix </a:t>
            </a:r>
            <a:r>
              <a:rPr lang="fr-FR" sz="1600" dirty="0">
                <a:solidFill>
                  <a:prstClr val="black"/>
                </a:solidFill>
                <a:latin typeface="Century Gothic" panose="020B0502020202020204"/>
              </a:rPr>
              <a:t>de recourir ou non à cet outil dans le cadre de l’élaboration de leur document d’urbanisme (PLU/PLUi)</a:t>
            </a:r>
          </a:p>
          <a:p>
            <a:pPr defTabSz="457200"/>
            <a:endParaRPr lang="fr-FR" sz="1600" dirty="0">
              <a:solidFill>
                <a:prstClr val="black"/>
              </a:solidFill>
              <a:latin typeface="Century Gothic" panose="020B0502020202020204"/>
            </a:endParaRPr>
          </a:p>
          <a:p>
            <a:pPr marL="285750" indent="-285750" defTabSz="457200">
              <a:buFont typeface="Arial" panose="020B0604020202020204" pitchFamily="34" charset="0"/>
              <a:buChar char="•"/>
            </a:pPr>
            <a:r>
              <a:rPr lang="fr-FR" sz="1600" dirty="0">
                <a:solidFill>
                  <a:prstClr val="black"/>
                </a:solidFill>
                <a:latin typeface="Century Gothic" panose="020B0502020202020204"/>
              </a:rPr>
              <a:t>Le CBS intègre le </a:t>
            </a:r>
            <a:r>
              <a:rPr lang="fr-FR" sz="1600" b="1" dirty="0">
                <a:solidFill>
                  <a:prstClr val="black"/>
                </a:solidFill>
                <a:latin typeface="Century Gothic" panose="020B0502020202020204"/>
              </a:rPr>
              <a:t>règlement écrit </a:t>
            </a:r>
            <a:r>
              <a:rPr lang="fr-FR" sz="1600" dirty="0">
                <a:solidFill>
                  <a:prstClr val="black"/>
                </a:solidFill>
                <a:latin typeface="Century Gothic" panose="020B0502020202020204"/>
              </a:rPr>
              <a:t>du document d’urbanisme.</a:t>
            </a:r>
          </a:p>
        </p:txBody>
      </p:sp>
      <p:sp>
        <p:nvSpPr>
          <p:cNvPr id="8" name="ZoneTexte 7">
            <a:extLst>
              <a:ext uri="{FF2B5EF4-FFF2-40B4-BE49-F238E27FC236}">
                <a16:creationId xmlns:a16="http://schemas.microsoft.com/office/drawing/2014/main" id="{C25C8D75-4177-42F3-8369-6DF50D1A71DA}"/>
              </a:ext>
            </a:extLst>
          </p:cNvPr>
          <p:cNvSpPr txBox="1"/>
          <p:nvPr/>
        </p:nvSpPr>
        <p:spPr>
          <a:xfrm>
            <a:off x="9055106" y="5334093"/>
            <a:ext cx="2817197" cy="1077218"/>
          </a:xfrm>
          <a:prstGeom prst="rect">
            <a:avLst/>
          </a:prstGeom>
          <a:noFill/>
        </p:spPr>
        <p:txBody>
          <a:bodyPr wrap="square">
            <a:spAutoFit/>
          </a:bodyPr>
          <a:lstStyle/>
          <a:p>
            <a:pPr algn="ctr"/>
            <a:r>
              <a:rPr lang="fr-FR" sz="1600" b="1" dirty="0">
                <a:solidFill>
                  <a:schemeClr val="accent1"/>
                </a:solidFill>
              </a:rPr>
              <a:t>Flexibilité de l’outil CBS : </a:t>
            </a:r>
          </a:p>
          <a:p>
            <a:pPr algn="ctr"/>
            <a:r>
              <a:rPr lang="fr-FR" sz="1600" b="1" dirty="0">
                <a:solidFill>
                  <a:schemeClr val="accent1"/>
                </a:solidFill>
              </a:rPr>
              <a:t>conciliation des politiques de densification et de verdissement. </a:t>
            </a:r>
          </a:p>
        </p:txBody>
      </p:sp>
      <p:pic>
        <p:nvPicPr>
          <p:cNvPr id="6" name="Graphique 5" descr="Cercle avec flèche gauche">
            <a:extLst>
              <a:ext uri="{FF2B5EF4-FFF2-40B4-BE49-F238E27FC236}">
                <a16:creationId xmlns:a16="http://schemas.microsoft.com/office/drawing/2014/main" id="{C6FE7968-D403-40B3-928D-2EE87770A4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7976" y="5297645"/>
            <a:ext cx="1150114" cy="1150114"/>
          </a:xfrm>
          <a:prstGeom prst="rect">
            <a:avLst/>
          </a:prstGeom>
          <a:effectLst>
            <a:glow rad="63500">
              <a:schemeClr val="tx1">
                <a:alpha val="40000"/>
              </a:schemeClr>
            </a:glow>
          </a:effectLst>
        </p:spPr>
      </p:pic>
    </p:spTree>
    <p:extLst>
      <p:ext uri="{BB962C8B-B14F-4D97-AF65-F5344CB8AC3E}">
        <p14:creationId xmlns:p14="http://schemas.microsoft.com/office/powerpoint/2010/main" val="2668943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3998" y="1"/>
            <a:ext cx="895422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dirty="0">
              <a:solidFill>
                <a:prstClr val="white"/>
              </a:solidFill>
              <a:latin typeface="Century Gothic" panose="020B0502020202020204"/>
            </a:endParaRPr>
          </a:p>
        </p:txBody>
      </p:sp>
      <mc:AlternateContent xmlns:mc="http://schemas.openxmlformats.org/markup-compatibility/2006" xmlns:a14="http://schemas.microsoft.com/office/drawing/2010/main">
        <mc:Choice Requires="a14">
          <p:sp>
            <p:nvSpPr>
              <p:cNvPr id="2" name="ZoneTexte 1"/>
              <p:cNvSpPr txBox="1"/>
              <p:nvPr/>
            </p:nvSpPr>
            <p:spPr>
              <a:xfrm>
                <a:off x="1713779" y="724957"/>
                <a:ext cx="10074213" cy="575863"/>
              </a:xfrm>
              <a:prstGeom prst="rect">
                <a:avLst/>
              </a:prstGeom>
            </p:spPr>
            <p:style>
              <a:lnRef idx="3">
                <a:schemeClr val="lt1"/>
              </a:lnRef>
              <a:fillRef idx="1">
                <a:schemeClr val="accent4"/>
              </a:fillRef>
              <a:effectRef idx="1">
                <a:schemeClr val="accent4"/>
              </a:effectRef>
              <a:fontRef idx="minor">
                <a:schemeClr val="lt1"/>
              </a:fontRef>
            </p:style>
            <p:txBody>
              <a:bodyPr wrap="square" lIns="0" tIns="0" rIns="0" bIns="0" rtlCol="0">
                <a:spAutoFit/>
              </a:bodyPr>
              <a:lstStyle/>
              <a:p>
                <a:pPr defTabSz="457200"/>
                <a14:m>
                  <m:oMathPara xmlns:m="http://schemas.openxmlformats.org/officeDocument/2006/math">
                    <m:oMathParaPr>
                      <m:jc m:val="centerGroup"/>
                    </m:oMathParaPr>
                    <m:oMath xmlns:m="http://schemas.openxmlformats.org/officeDocument/2006/math">
                      <m:r>
                        <a:rPr lang="fr-FR" i="1">
                          <a:solidFill>
                            <a:prstClr val="white"/>
                          </a:solidFill>
                          <a:latin typeface="Cambria Math" panose="02040503050406030204" pitchFamily="18" charset="0"/>
                        </a:rPr>
                        <m:t>𝐶𝐵𝑆</m:t>
                      </m:r>
                      <m:r>
                        <a:rPr lang="fr-FR" i="1">
                          <a:solidFill>
                            <a:prstClr val="white"/>
                          </a:solidFill>
                          <a:latin typeface="Cambria Math" panose="02040503050406030204" pitchFamily="18" charset="0"/>
                        </a:rPr>
                        <m:t>= </m:t>
                      </m:r>
                      <m:f>
                        <m:fPr>
                          <m:ctrlPr>
                            <a:rPr lang="fr-FR" i="1">
                              <a:solidFill>
                                <a:prstClr val="white"/>
                              </a:solidFill>
                              <a:latin typeface="Cambria Math" panose="02040503050406030204" pitchFamily="18" charset="0"/>
                            </a:rPr>
                          </m:ctrlPr>
                        </m:fPr>
                        <m:num>
                          <m:r>
                            <a:rPr lang="fr-FR" i="1">
                              <a:solidFill>
                                <a:prstClr val="white"/>
                              </a:solidFill>
                              <a:latin typeface="Cambria Math" panose="02040503050406030204" pitchFamily="18" charset="0"/>
                            </a:rPr>
                            <m:t>𝑆𝑜𝑚𝑚𝑒</m:t>
                          </m:r>
                          <m:r>
                            <a:rPr lang="fr-FR" i="1">
                              <a:solidFill>
                                <a:prstClr val="white"/>
                              </a:solidFill>
                              <a:latin typeface="Cambria Math" panose="02040503050406030204" pitchFamily="18" charset="0"/>
                            </a:rPr>
                            <m:t> </m:t>
                          </m:r>
                          <m:r>
                            <a:rPr lang="fr-FR" i="1">
                              <a:solidFill>
                                <a:prstClr val="white"/>
                              </a:solidFill>
                              <a:latin typeface="Cambria Math" panose="02040503050406030204" pitchFamily="18" charset="0"/>
                            </a:rPr>
                            <m:t>𝑑𝑒𝑠</m:t>
                          </m:r>
                          <m:r>
                            <a:rPr lang="fr-FR" i="1">
                              <a:solidFill>
                                <a:prstClr val="white"/>
                              </a:solidFill>
                              <a:latin typeface="Cambria Math" panose="02040503050406030204" pitchFamily="18" charset="0"/>
                            </a:rPr>
                            <m:t> </m:t>
                          </m:r>
                          <m:r>
                            <a:rPr lang="fr-FR" i="1">
                              <a:solidFill>
                                <a:prstClr val="white"/>
                              </a:solidFill>
                              <a:latin typeface="Cambria Math" panose="02040503050406030204" pitchFamily="18" charset="0"/>
                            </a:rPr>
                            <m:t>𝑠𝑢𝑟𝑓𝑎𝑐𝑒𝑠</m:t>
                          </m:r>
                          <m:r>
                            <a:rPr lang="fr-FR" i="1">
                              <a:solidFill>
                                <a:prstClr val="white"/>
                              </a:solidFill>
                              <a:latin typeface="Cambria Math" panose="02040503050406030204" pitchFamily="18" charset="0"/>
                            </a:rPr>
                            <m:t> é</m:t>
                          </m:r>
                          <m:r>
                            <a:rPr lang="fr-FR" i="1">
                              <a:solidFill>
                                <a:prstClr val="white"/>
                              </a:solidFill>
                              <a:latin typeface="Cambria Math" panose="02040503050406030204" pitchFamily="18" charset="0"/>
                            </a:rPr>
                            <m:t>𝑐𝑜</m:t>
                          </m:r>
                          <m:r>
                            <a:rPr lang="fr-FR" i="1">
                              <a:solidFill>
                                <a:prstClr val="white"/>
                              </a:solidFill>
                              <a:latin typeface="Cambria Math" panose="02040503050406030204" pitchFamily="18" charset="0"/>
                            </a:rPr>
                            <m:t>−</m:t>
                          </m:r>
                          <m:r>
                            <a:rPr lang="fr-FR" i="1">
                              <a:solidFill>
                                <a:prstClr val="white"/>
                              </a:solidFill>
                              <a:latin typeface="Cambria Math" panose="02040503050406030204" pitchFamily="18" charset="0"/>
                            </a:rPr>
                            <m:t>𝑎𝑚</m:t>
                          </m:r>
                          <m:r>
                            <a:rPr lang="fr-FR" i="1">
                              <a:solidFill>
                                <a:prstClr val="white"/>
                              </a:solidFill>
                              <a:latin typeface="Cambria Math" panose="02040503050406030204" pitchFamily="18" charset="0"/>
                            </a:rPr>
                            <m:t>é</m:t>
                          </m:r>
                          <m:r>
                            <a:rPr lang="fr-FR" i="1">
                              <a:solidFill>
                                <a:prstClr val="white"/>
                              </a:solidFill>
                              <a:latin typeface="Cambria Math" panose="02040503050406030204" pitchFamily="18" charset="0"/>
                            </a:rPr>
                            <m:t>𝑛𝑎𝑔𝑒𝑎𝑏𝑙𝑒𝑠</m:t>
                          </m:r>
                        </m:num>
                        <m:den>
                          <m:r>
                            <a:rPr lang="fr-FR" i="1">
                              <a:solidFill>
                                <a:prstClr val="white"/>
                              </a:solidFill>
                              <a:latin typeface="Cambria Math" panose="02040503050406030204" pitchFamily="18" charset="0"/>
                            </a:rPr>
                            <m:t>𝑆𝑢𝑟𝑓𝑎𝑐𝑒</m:t>
                          </m:r>
                          <m:r>
                            <a:rPr lang="fr-FR" i="1">
                              <a:solidFill>
                                <a:prstClr val="white"/>
                              </a:solidFill>
                              <a:latin typeface="Cambria Math" panose="02040503050406030204" pitchFamily="18" charset="0"/>
                            </a:rPr>
                            <m:t> </m:t>
                          </m:r>
                          <m:r>
                            <a:rPr lang="fr-FR" i="1">
                              <a:solidFill>
                                <a:prstClr val="white"/>
                              </a:solidFill>
                              <a:latin typeface="Cambria Math" panose="02040503050406030204" pitchFamily="18" charset="0"/>
                            </a:rPr>
                            <m:t>𝑡𝑜𝑡𝑎𝑙𝑒</m:t>
                          </m:r>
                          <m:r>
                            <a:rPr lang="fr-FR" i="1">
                              <a:solidFill>
                                <a:prstClr val="white"/>
                              </a:solidFill>
                              <a:latin typeface="Cambria Math" panose="02040503050406030204" pitchFamily="18" charset="0"/>
                            </a:rPr>
                            <m:t> </m:t>
                          </m:r>
                          <m:r>
                            <a:rPr lang="fr-FR" i="1">
                              <a:solidFill>
                                <a:prstClr val="white"/>
                              </a:solidFill>
                              <a:latin typeface="Cambria Math" panose="02040503050406030204" pitchFamily="18" charset="0"/>
                            </a:rPr>
                            <m:t>𝑑𝑒</m:t>
                          </m:r>
                          <m:r>
                            <a:rPr lang="fr-FR" i="1">
                              <a:solidFill>
                                <a:prstClr val="white"/>
                              </a:solidFill>
                              <a:latin typeface="Cambria Math" panose="02040503050406030204" pitchFamily="18" charset="0"/>
                            </a:rPr>
                            <m:t> </m:t>
                          </m:r>
                          <m:r>
                            <a:rPr lang="fr-FR" i="1">
                              <a:solidFill>
                                <a:prstClr val="white"/>
                              </a:solidFill>
                              <a:latin typeface="Cambria Math" panose="02040503050406030204" pitchFamily="18" charset="0"/>
                            </a:rPr>
                            <m:t>𝑙𝑎</m:t>
                          </m:r>
                          <m:r>
                            <a:rPr lang="fr-FR" i="1">
                              <a:solidFill>
                                <a:prstClr val="white"/>
                              </a:solidFill>
                              <a:latin typeface="Cambria Math" panose="02040503050406030204" pitchFamily="18" charset="0"/>
                            </a:rPr>
                            <m:t> </m:t>
                          </m:r>
                          <m:r>
                            <a:rPr lang="fr-FR" i="1">
                              <a:solidFill>
                                <a:prstClr val="white"/>
                              </a:solidFill>
                              <a:latin typeface="Cambria Math" panose="02040503050406030204" pitchFamily="18" charset="0"/>
                            </a:rPr>
                            <m:t>𝑝𝑎𝑟𝑐𝑒𝑙𝑙𝑒</m:t>
                          </m:r>
                        </m:den>
                      </m:f>
                    </m:oMath>
                  </m:oMathPara>
                </a14:m>
                <a:endParaRPr lang="fr-FR" dirty="0">
                  <a:solidFill>
                    <a:prstClr val="white"/>
                  </a:solidFill>
                  <a:latin typeface="Century Gothic" panose="020B0502020202020204"/>
                </a:endParaRPr>
              </a:p>
            </p:txBody>
          </p:sp>
        </mc:Choice>
        <mc:Fallback xmlns="">
          <p:sp>
            <p:nvSpPr>
              <p:cNvPr id="2" name="ZoneTexte 1"/>
              <p:cNvSpPr txBox="1">
                <a:spLocks noRot="1" noChangeAspect="1" noMove="1" noResize="1" noEditPoints="1" noAdjustHandles="1" noChangeArrowheads="1" noChangeShapeType="1" noTextEdit="1"/>
              </p:cNvSpPr>
              <p:nvPr/>
            </p:nvSpPr>
            <p:spPr>
              <a:xfrm>
                <a:off x="1713779" y="724957"/>
                <a:ext cx="10074213" cy="575863"/>
              </a:xfrm>
              <a:prstGeom prst="rect">
                <a:avLst/>
              </a:prstGeom>
              <a:blipFill>
                <a:blip r:embed="rId3"/>
                <a:stretch>
                  <a:fillRect/>
                </a:stretch>
              </a:blipFill>
            </p:spPr>
            <p:txBody>
              <a:bodyPr/>
              <a:lstStyle/>
              <a:p>
                <a:r>
                  <a:rPr lang="fr-FR">
                    <a:noFill/>
                  </a:rPr>
                  <a:t> </a:t>
                </a:r>
              </a:p>
            </p:txBody>
          </p:sp>
        </mc:Fallback>
      </mc:AlternateContent>
      <p:sp>
        <p:nvSpPr>
          <p:cNvPr id="7" name="ZoneTexte 6"/>
          <p:cNvSpPr txBox="1"/>
          <p:nvPr/>
        </p:nvSpPr>
        <p:spPr>
          <a:xfrm>
            <a:off x="1713779" y="1830519"/>
            <a:ext cx="4382221" cy="1600438"/>
          </a:xfrm>
          <a:prstGeom prst="rect">
            <a:avLst/>
          </a:prstGeom>
          <a:noFill/>
        </p:spPr>
        <p:txBody>
          <a:bodyPr wrap="square" rtlCol="0">
            <a:spAutoFit/>
          </a:bodyPr>
          <a:lstStyle/>
          <a:p>
            <a:pPr defTabSz="457200"/>
            <a:r>
              <a:rPr lang="fr-FR" sz="1400" dirty="0">
                <a:solidFill>
                  <a:prstClr val="black"/>
                </a:solidFill>
                <a:latin typeface="Century Gothic" panose="020B0502020202020204"/>
              </a:rPr>
              <a:t>Une surface éco-aménageable se calcule à partir de deux variables : </a:t>
            </a:r>
          </a:p>
          <a:p>
            <a:pPr marL="285750" indent="-285750" defTabSz="457200">
              <a:buFontTx/>
              <a:buChar char="-"/>
            </a:pPr>
            <a:r>
              <a:rPr lang="fr-FR" sz="1400" dirty="0">
                <a:solidFill>
                  <a:prstClr val="black"/>
                </a:solidFill>
                <a:latin typeface="Century Gothic" panose="020B0502020202020204"/>
              </a:rPr>
              <a:t>Les </a:t>
            </a:r>
            <a:r>
              <a:rPr lang="fr-FR" sz="1400" dirty="0">
                <a:highlight>
                  <a:srgbClr val="EF755F"/>
                </a:highlight>
                <a:latin typeface="Century Gothic" panose="020B0502020202020204"/>
              </a:rPr>
              <a:t>surfaces de chaque îlot</a:t>
            </a:r>
          </a:p>
          <a:p>
            <a:pPr marL="285750" indent="-285750" defTabSz="457200">
              <a:buFontTx/>
              <a:buChar char="-"/>
            </a:pPr>
            <a:r>
              <a:rPr lang="fr-FR" sz="1400" dirty="0">
                <a:solidFill>
                  <a:prstClr val="black"/>
                </a:solidFill>
                <a:latin typeface="Century Gothic" panose="020B0502020202020204"/>
              </a:rPr>
              <a:t>Un </a:t>
            </a:r>
            <a:r>
              <a:rPr lang="fr-FR" sz="1400" dirty="0">
                <a:highlight>
                  <a:srgbClr val="EF755F"/>
                </a:highlight>
                <a:latin typeface="Century Gothic" panose="020B0502020202020204"/>
              </a:rPr>
              <a:t>coefficient de valeur écologique </a:t>
            </a:r>
            <a:r>
              <a:rPr lang="fr-FR" sz="1400" dirty="0">
                <a:solidFill>
                  <a:prstClr val="black"/>
                </a:solidFill>
                <a:latin typeface="Century Gothic" panose="020B0502020202020204"/>
              </a:rPr>
              <a:t>différent par type de surface (de 0 pour les surfaces imperméables à 1 pour les surfaces perméables)</a:t>
            </a:r>
          </a:p>
        </p:txBody>
      </p:sp>
      <p:sp>
        <p:nvSpPr>
          <p:cNvPr id="13" name="ZoneTexte 12"/>
          <p:cNvSpPr txBox="1"/>
          <p:nvPr/>
        </p:nvSpPr>
        <p:spPr>
          <a:xfrm>
            <a:off x="1713779" y="0"/>
            <a:ext cx="10478221" cy="523220"/>
          </a:xfrm>
          <a:prstGeom prst="rect">
            <a:avLst/>
          </a:prstGeom>
          <a:noFill/>
        </p:spPr>
        <p:txBody>
          <a:bodyPr wrap="square" rtlCol="0">
            <a:spAutoFit/>
          </a:bodyPr>
          <a:lstStyle/>
          <a:p>
            <a:pPr algn="ctr" defTabSz="457200"/>
            <a:r>
              <a:rPr lang="fr-FR" sz="2800" b="1" dirty="0">
                <a:solidFill>
                  <a:srgbClr val="ED515C"/>
                </a:solidFill>
                <a:latin typeface="Century Gothic" panose="020B0502020202020204"/>
              </a:rPr>
              <a:t>Le coefficient de biotope par surface (CBS) : principes </a:t>
            </a:r>
          </a:p>
        </p:txBody>
      </p:sp>
      <p:pic>
        <p:nvPicPr>
          <p:cNvPr id="5" name="Image 4">
            <a:extLst>
              <a:ext uri="{FF2B5EF4-FFF2-40B4-BE49-F238E27FC236}">
                <a16:creationId xmlns:a16="http://schemas.microsoft.com/office/drawing/2014/main" id="{181254AD-5FB6-4F3F-885D-F93F2750054D}"/>
              </a:ext>
            </a:extLst>
          </p:cNvPr>
          <p:cNvPicPr>
            <a:picLocks noChangeAspect="1"/>
          </p:cNvPicPr>
          <p:nvPr/>
        </p:nvPicPr>
        <p:blipFill>
          <a:blip r:embed="rId4"/>
          <a:stretch>
            <a:fillRect/>
          </a:stretch>
        </p:blipFill>
        <p:spPr>
          <a:xfrm>
            <a:off x="6216135" y="1830519"/>
            <a:ext cx="5751854" cy="4130581"/>
          </a:xfrm>
          <a:prstGeom prst="rect">
            <a:avLst/>
          </a:prstGeom>
        </p:spPr>
      </p:pic>
      <p:pic>
        <p:nvPicPr>
          <p:cNvPr id="9" name="Image 8">
            <a:extLst>
              <a:ext uri="{FF2B5EF4-FFF2-40B4-BE49-F238E27FC236}">
                <a16:creationId xmlns:a16="http://schemas.microsoft.com/office/drawing/2014/main" id="{B64487BE-627E-4F12-9AE6-DFF9EE010DE6}"/>
              </a:ext>
            </a:extLst>
          </p:cNvPr>
          <p:cNvPicPr>
            <a:picLocks noChangeAspect="1"/>
          </p:cNvPicPr>
          <p:nvPr/>
        </p:nvPicPr>
        <p:blipFill>
          <a:blip r:embed="rId5"/>
          <a:stretch>
            <a:fillRect/>
          </a:stretch>
        </p:blipFill>
        <p:spPr>
          <a:xfrm>
            <a:off x="1978719" y="4176100"/>
            <a:ext cx="3852339" cy="1741717"/>
          </a:xfrm>
          <a:prstGeom prst="rect">
            <a:avLst/>
          </a:prstGeom>
        </p:spPr>
      </p:pic>
      <p:pic>
        <p:nvPicPr>
          <p:cNvPr id="14" name="Image 13">
            <a:extLst>
              <a:ext uri="{FF2B5EF4-FFF2-40B4-BE49-F238E27FC236}">
                <a16:creationId xmlns:a16="http://schemas.microsoft.com/office/drawing/2014/main" id="{71108296-013E-4FD2-9D5D-2A6093777633}"/>
              </a:ext>
            </a:extLst>
          </p:cNvPr>
          <p:cNvPicPr>
            <a:picLocks noChangeAspect="1"/>
          </p:cNvPicPr>
          <p:nvPr/>
        </p:nvPicPr>
        <p:blipFill>
          <a:blip r:embed="rId6"/>
          <a:stretch>
            <a:fillRect/>
          </a:stretch>
        </p:blipFill>
        <p:spPr>
          <a:xfrm>
            <a:off x="9387693" y="6161900"/>
            <a:ext cx="2400300" cy="495300"/>
          </a:xfrm>
          <a:prstGeom prst="rect">
            <a:avLst/>
          </a:prstGeom>
        </p:spPr>
      </p:pic>
    </p:spTree>
    <p:extLst>
      <p:ext uri="{BB962C8B-B14F-4D97-AF65-F5344CB8AC3E}">
        <p14:creationId xmlns:p14="http://schemas.microsoft.com/office/powerpoint/2010/main" val="1977836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E4C57381-BC41-43AE-AF6B-E04EBC7105F9}"/>
              </a:ext>
            </a:extLst>
          </p:cNvPr>
          <p:cNvSpPr txBox="1"/>
          <p:nvPr/>
        </p:nvSpPr>
        <p:spPr>
          <a:xfrm>
            <a:off x="1712686" y="0"/>
            <a:ext cx="10479314" cy="523220"/>
          </a:xfrm>
          <a:prstGeom prst="rect">
            <a:avLst/>
          </a:prstGeom>
          <a:noFill/>
        </p:spPr>
        <p:txBody>
          <a:bodyPr wrap="square" rtlCol="0">
            <a:spAutoFit/>
          </a:bodyPr>
          <a:lstStyle/>
          <a:p>
            <a:pPr algn="ctr" defTabSz="457200"/>
            <a:r>
              <a:rPr lang="fr-FR" sz="2800" b="1" dirty="0">
                <a:solidFill>
                  <a:srgbClr val="ED515C"/>
                </a:solidFill>
                <a:latin typeface="Century Gothic" panose="020B0502020202020204"/>
              </a:rPr>
              <a:t>Le Plan Local d’Urbanisme intercommunal de la CAMVS</a:t>
            </a:r>
          </a:p>
        </p:txBody>
      </p:sp>
      <p:pic>
        <p:nvPicPr>
          <p:cNvPr id="8" name="Image 7" descr="Une image contenant dessin&#10;&#10;Description générée automatiquement">
            <a:extLst>
              <a:ext uri="{FF2B5EF4-FFF2-40B4-BE49-F238E27FC236}">
                <a16:creationId xmlns:a16="http://schemas.microsoft.com/office/drawing/2014/main" id="{0501D94C-0636-4D5F-8DDE-02A50AB8E1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4296" y="778804"/>
            <a:ext cx="2957467" cy="706085"/>
          </a:xfrm>
          <a:prstGeom prst="rect">
            <a:avLst/>
          </a:prstGeom>
        </p:spPr>
      </p:pic>
      <p:sp>
        <p:nvSpPr>
          <p:cNvPr id="10" name="ZoneTexte 9">
            <a:extLst>
              <a:ext uri="{FF2B5EF4-FFF2-40B4-BE49-F238E27FC236}">
                <a16:creationId xmlns:a16="http://schemas.microsoft.com/office/drawing/2014/main" id="{59442EC8-D375-46EC-936D-A88F86A07258}"/>
              </a:ext>
            </a:extLst>
          </p:cNvPr>
          <p:cNvSpPr txBox="1"/>
          <p:nvPr/>
        </p:nvSpPr>
        <p:spPr>
          <a:xfrm>
            <a:off x="6516913" y="1654628"/>
            <a:ext cx="5558971" cy="2031325"/>
          </a:xfrm>
          <a:prstGeom prst="rect">
            <a:avLst/>
          </a:prstGeom>
          <a:noFill/>
        </p:spPr>
        <p:txBody>
          <a:bodyPr wrap="square" rtlCol="0">
            <a:spAutoFit/>
          </a:bodyPr>
          <a:lstStyle/>
          <a:p>
            <a:pPr defTabSz="457200"/>
            <a:r>
              <a:rPr lang="fr-FR" sz="1400" b="1" dirty="0">
                <a:solidFill>
                  <a:prstClr val="black"/>
                </a:solidFill>
                <a:latin typeface="Century Gothic" panose="020B0502020202020204"/>
              </a:rPr>
              <a:t>2014 : </a:t>
            </a:r>
            <a:r>
              <a:rPr lang="fr-FR" sz="1400" dirty="0">
                <a:solidFill>
                  <a:prstClr val="black"/>
                </a:solidFill>
                <a:latin typeface="Century Gothic" panose="020B0502020202020204"/>
              </a:rPr>
              <a:t>CAMVS devenue compétente en matière de planification</a:t>
            </a:r>
          </a:p>
          <a:p>
            <a:pPr defTabSz="457200"/>
            <a:r>
              <a:rPr lang="fr-FR" sz="1400" b="1" dirty="0">
                <a:solidFill>
                  <a:prstClr val="black"/>
                </a:solidFill>
                <a:latin typeface="Century Gothic" panose="020B0502020202020204"/>
              </a:rPr>
              <a:t>2015 : </a:t>
            </a:r>
            <a:r>
              <a:rPr lang="fr-FR" sz="1400" dirty="0">
                <a:solidFill>
                  <a:prstClr val="black"/>
                </a:solidFill>
                <a:latin typeface="Century Gothic" panose="020B0502020202020204"/>
              </a:rPr>
              <a:t>Prescription de l’élaboration d’un PLUi</a:t>
            </a:r>
          </a:p>
          <a:p>
            <a:pPr defTabSz="457200"/>
            <a:r>
              <a:rPr lang="fr-FR" sz="1400" b="1" dirty="0">
                <a:solidFill>
                  <a:prstClr val="black"/>
                </a:solidFill>
                <a:latin typeface="Century Gothic" panose="020B0502020202020204"/>
              </a:rPr>
              <a:t>2019 : </a:t>
            </a:r>
            <a:r>
              <a:rPr lang="fr-FR" sz="1400" dirty="0">
                <a:solidFill>
                  <a:prstClr val="black"/>
                </a:solidFill>
                <a:latin typeface="Century Gothic" panose="020B0502020202020204"/>
              </a:rPr>
              <a:t>Arrêt de projet du PLUi et enquête publique</a:t>
            </a:r>
          </a:p>
          <a:p>
            <a:pPr defTabSz="457200"/>
            <a:r>
              <a:rPr lang="fr-FR" sz="1400" b="1" dirty="0">
                <a:solidFill>
                  <a:prstClr val="black"/>
                </a:solidFill>
                <a:latin typeface="Century Gothic" panose="020B0502020202020204"/>
              </a:rPr>
              <a:t>Début 2020 : </a:t>
            </a:r>
            <a:r>
              <a:rPr lang="fr-FR" sz="1400" dirty="0">
                <a:solidFill>
                  <a:prstClr val="black"/>
                </a:solidFill>
                <a:latin typeface="Century Gothic" panose="020B0502020202020204"/>
              </a:rPr>
              <a:t>PLUi exécutoire </a:t>
            </a:r>
          </a:p>
          <a:p>
            <a:pPr defTabSz="457200"/>
            <a:endParaRPr lang="fr-FR" sz="1400" dirty="0">
              <a:solidFill>
                <a:prstClr val="black"/>
              </a:solidFill>
              <a:latin typeface="Century Gothic" panose="020B0502020202020204"/>
            </a:endParaRPr>
          </a:p>
          <a:p>
            <a:pPr defTabSz="457200"/>
            <a:r>
              <a:rPr lang="fr-FR" sz="1400" i="1" dirty="0">
                <a:solidFill>
                  <a:prstClr val="black"/>
                </a:solidFill>
                <a:latin typeface="Century Gothic" panose="020B0502020202020204"/>
              </a:rPr>
              <a:t>L’Agence de Développement et d’Urbanisme de la Sambre a accompagné la CAMVS dans l’élaboration de son document d’urbanisme.</a:t>
            </a:r>
          </a:p>
        </p:txBody>
      </p:sp>
      <p:sp>
        <p:nvSpPr>
          <p:cNvPr id="12" name="ZoneTexte 11">
            <a:extLst>
              <a:ext uri="{FF2B5EF4-FFF2-40B4-BE49-F238E27FC236}">
                <a16:creationId xmlns:a16="http://schemas.microsoft.com/office/drawing/2014/main" id="{CB1D28DE-08D1-4EEE-9468-301484EA09AD}"/>
              </a:ext>
            </a:extLst>
          </p:cNvPr>
          <p:cNvSpPr txBox="1"/>
          <p:nvPr/>
        </p:nvSpPr>
        <p:spPr>
          <a:xfrm>
            <a:off x="2224133" y="4832953"/>
            <a:ext cx="9851753" cy="1790747"/>
          </a:xfrm>
          <a:prstGeom prst="rect">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07000"/>
              </a:lnSpc>
              <a:spcAft>
                <a:spcPts val="800"/>
              </a:spcAft>
            </a:pPr>
            <a:r>
              <a:rPr lang="fr-FR" sz="1400" dirty="0">
                <a:solidFill>
                  <a:schemeClr val="bg1"/>
                </a:solidFill>
                <a:effectLst/>
                <a:latin typeface="+mj-lt"/>
                <a:ea typeface="Calibri" panose="020F0502020204030204" pitchFamily="34" charset="0"/>
                <a:cs typeface="Times New Roman" panose="02020603050405020304" pitchFamily="18" charset="0"/>
              </a:rPr>
              <a:t>Le PLUi de la CAMVS traduit règlementairement l’ambition de </a:t>
            </a:r>
            <a:r>
              <a:rPr lang="fr-FR" sz="1400" b="1" dirty="0">
                <a:solidFill>
                  <a:schemeClr val="bg1"/>
                </a:solidFill>
                <a:effectLst/>
                <a:latin typeface="+mj-lt"/>
                <a:ea typeface="Calibri" panose="020F0502020204030204" pitchFamily="34" charset="0"/>
                <a:cs typeface="Times New Roman" panose="02020603050405020304" pitchFamily="18" charset="0"/>
              </a:rPr>
              <a:t>s’inscrire dans un développement démographique et économique du territoire tout en préservant les milieux d’exception et en renforçant ses qualités paysagères</a:t>
            </a:r>
            <a:r>
              <a:rPr lang="fr-FR" sz="1400" dirty="0">
                <a:solidFill>
                  <a:schemeClr val="bg1"/>
                </a:solidFill>
                <a:effectLst/>
                <a:latin typeface="+mj-lt"/>
                <a:ea typeface="Calibri" panose="020F0502020204030204" pitchFamily="34" charset="0"/>
                <a:cs typeface="Times New Roman" panose="02020603050405020304" pitchFamily="18" charset="0"/>
              </a:rPr>
              <a:t>. Ainsi, le Projet d’Aménagement et de Développement Durables (PADD) est organisé autour de 3 axes majeurs : </a:t>
            </a:r>
          </a:p>
          <a:p>
            <a:pPr marL="342900" lvl="0" indent="-342900" algn="just">
              <a:lnSpc>
                <a:spcPct val="107000"/>
              </a:lnSpc>
              <a:buFont typeface="Calibri" panose="020F0502020204030204" pitchFamily="34" charset="0"/>
              <a:buChar char="-"/>
            </a:pPr>
            <a:r>
              <a:rPr lang="fr-FR" sz="1400" dirty="0">
                <a:solidFill>
                  <a:schemeClr val="bg1"/>
                </a:solidFill>
                <a:effectLst/>
                <a:latin typeface="+mj-lt"/>
                <a:ea typeface="Calibri" panose="020F0502020204030204" pitchFamily="34" charset="0"/>
                <a:cs typeface="Times New Roman" panose="02020603050405020304" pitchFamily="18" charset="0"/>
              </a:rPr>
              <a:t>Vers une destination Sambre</a:t>
            </a:r>
          </a:p>
          <a:p>
            <a:pPr marL="342900" lvl="0" indent="-342900" algn="just">
              <a:lnSpc>
                <a:spcPct val="107000"/>
              </a:lnSpc>
              <a:buFont typeface="Calibri" panose="020F0502020204030204" pitchFamily="34" charset="0"/>
              <a:buChar char="-"/>
            </a:pPr>
            <a:r>
              <a:rPr lang="fr-FR" sz="1400" dirty="0">
                <a:solidFill>
                  <a:schemeClr val="bg1"/>
                </a:solidFill>
                <a:effectLst/>
                <a:latin typeface="+mj-lt"/>
                <a:ea typeface="Calibri" panose="020F0502020204030204" pitchFamily="34" charset="0"/>
                <a:cs typeface="Times New Roman" panose="02020603050405020304" pitchFamily="18" charset="0"/>
              </a:rPr>
              <a:t>Vers un modèle urbain innovant, attractif et durable</a:t>
            </a:r>
          </a:p>
          <a:p>
            <a:pPr marL="342900" lvl="0" indent="-342900" algn="just">
              <a:lnSpc>
                <a:spcPct val="107000"/>
              </a:lnSpc>
              <a:spcAft>
                <a:spcPts val="800"/>
              </a:spcAft>
              <a:buFont typeface="Calibri" panose="020F0502020204030204" pitchFamily="34" charset="0"/>
              <a:buChar char="-"/>
            </a:pPr>
            <a:r>
              <a:rPr lang="fr-FR" sz="1400" dirty="0">
                <a:solidFill>
                  <a:schemeClr val="bg1"/>
                </a:solidFill>
                <a:effectLst/>
                <a:latin typeface="+mj-lt"/>
                <a:ea typeface="Calibri" panose="020F0502020204030204" pitchFamily="34" charset="0"/>
                <a:cs typeface="Times New Roman" panose="02020603050405020304" pitchFamily="18" charset="0"/>
              </a:rPr>
              <a:t>Vers un territoire préservé et valorisé</a:t>
            </a:r>
          </a:p>
        </p:txBody>
      </p:sp>
      <p:pic>
        <p:nvPicPr>
          <p:cNvPr id="13" name="Image 12">
            <a:extLst>
              <a:ext uri="{FF2B5EF4-FFF2-40B4-BE49-F238E27FC236}">
                <a16:creationId xmlns:a16="http://schemas.microsoft.com/office/drawing/2014/main" id="{71417F09-F80F-43EE-B377-0CD2555F1A6F}"/>
              </a:ext>
            </a:extLst>
          </p:cNvPr>
          <p:cNvPicPr/>
          <p:nvPr/>
        </p:nvPicPr>
        <p:blipFill>
          <a:blip r:embed="rId3"/>
          <a:stretch>
            <a:fillRect/>
          </a:stretch>
        </p:blipFill>
        <p:spPr>
          <a:xfrm rot="16200000">
            <a:off x="2835861" y="1042898"/>
            <a:ext cx="2918451" cy="4141907"/>
          </a:xfrm>
          <a:prstGeom prst="rect">
            <a:avLst/>
          </a:prstGeom>
        </p:spPr>
      </p:pic>
      <p:pic>
        <p:nvPicPr>
          <p:cNvPr id="17" name="Graphique 16" descr="Mille">
            <a:extLst>
              <a:ext uri="{FF2B5EF4-FFF2-40B4-BE49-F238E27FC236}">
                <a16:creationId xmlns:a16="http://schemas.microsoft.com/office/drawing/2014/main" id="{FA2F058D-ADB4-43E2-81F7-349CDB89BC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88686" y="4832953"/>
            <a:ext cx="1880410" cy="1880410"/>
          </a:xfrm>
          <a:prstGeom prst="rect">
            <a:avLst/>
          </a:prstGeom>
          <a:effectLst>
            <a:glow rad="63500">
              <a:schemeClr val="tx1">
                <a:alpha val="40000"/>
              </a:schemeClr>
            </a:glow>
          </a:effectLst>
        </p:spPr>
      </p:pic>
    </p:spTree>
    <p:extLst>
      <p:ext uri="{BB962C8B-B14F-4D97-AF65-F5344CB8AC3E}">
        <p14:creationId xmlns:p14="http://schemas.microsoft.com/office/powerpoint/2010/main" val="50836762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Couvertur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u">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cis">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DB37756E94F054DA7BB41554EB9CF8B" ma:contentTypeVersion="7" ma:contentTypeDescription="Crée un document." ma:contentTypeScope="" ma:versionID="42604abc525832d29a65b5c3ce378c71">
  <xsd:schema xmlns:xsd="http://www.w3.org/2001/XMLSchema" xmlns:xs="http://www.w3.org/2001/XMLSchema" xmlns:p="http://schemas.microsoft.com/office/2006/metadata/properties" xmlns:ns2="5ca908ae-d96b-45fe-8961-4897c443e6a8" targetNamespace="http://schemas.microsoft.com/office/2006/metadata/properties" ma:root="true" ma:fieldsID="e47279782066bcb73d9deefcf2230587" ns2:_="">
    <xsd:import namespace="5ca908ae-d96b-45fe-8961-4897c443e6a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a908ae-d96b-45fe-8961-4897c443e6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141904-BF53-4650-AFA1-EE5894CAD2A3}">
  <ds:schemaRefs>
    <ds:schemaRef ds:uri="http://schemas.microsoft.com/office/2006/metadata/properties"/>
    <ds:schemaRef ds:uri="http://schemas.microsoft.com/office/2006/documentManagement/types"/>
    <ds:schemaRef ds:uri="2662b9d1-ce42-45a4-809b-655c0f088df6"/>
    <ds:schemaRef ds:uri="http://schemas.openxmlformats.org/package/2006/metadata/core-properties"/>
    <ds:schemaRef ds:uri="http://purl.org/dc/elements/1.1/"/>
    <ds:schemaRef ds:uri="http://www.w3.org/XML/1998/namespace"/>
    <ds:schemaRef ds:uri="http://schemas.microsoft.com/office/infopath/2007/PartnerControls"/>
    <ds:schemaRef ds:uri="b71c8586-f55c-471b-8233-98b19e8b3172"/>
    <ds:schemaRef ds:uri="http://purl.org/dc/dcmitype/"/>
    <ds:schemaRef ds:uri="http://purl.org/dc/terms/"/>
  </ds:schemaRefs>
</ds:datastoreItem>
</file>

<file path=customXml/itemProps2.xml><?xml version="1.0" encoding="utf-8"?>
<ds:datastoreItem xmlns:ds="http://schemas.openxmlformats.org/officeDocument/2006/customXml" ds:itemID="{D8E821F6-8409-4D92-ADB9-0AAF748BBD7F}">
  <ds:schemaRefs>
    <ds:schemaRef ds:uri="http://schemas.microsoft.com/sharepoint/v3/contenttype/forms"/>
  </ds:schemaRefs>
</ds:datastoreItem>
</file>

<file path=customXml/itemProps3.xml><?xml version="1.0" encoding="utf-8"?>
<ds:datastoreItem xmlns:ds="http://schemas.openxmlformats.org/officeDocument/2006/customXml" ds:itemID="{60D20B17-3ACD-4B6B-8691-7DF09DF1B6E4}"/>
</file>

<file path=docProps/app.xml><?xml version="1.0" encoding="utf-8"?>
<Properties xmlns="http://schemas.openxmlformats.org/officeDocument/2006/extended-properties" xmlns:vt="http://schemas.openxmlformats.org/officeDocument/2006/docPropsVTypes">
  <TotalTime>410</TotalTime>
  <Words>2095</Words>
  <Application>Microsoft Office PowerPoint</Application>
  <PresentationFormat>Grand écran</PresentationFormat>
  <Paragraphs>269</Paragraphs>
  <Slides>19</Slides>
  <Notes>16</Notes>
  <HiddenSlides>0</HiddenSlides>
  <MMClips>0</MMClips>
  <ScaleCrop>false</ScaleCrop>
  <HeadingPairs>
    <vt:vector size="4" baseType="variant">
      <vt:variant>
        <vt:lpstr>Thème</vt:lpstr>
      </vt:variant>
      <vt:variant>
        <vt:i4>3</vt:i4>
      </vt:variant>
      <vt:variant>
        <vt:lpstr>Titres des diapositives</vt:lpstr>
      </vt:variant>
      <vt:variant>
        <vt:i4>19</vt:i4>
      </vt:variant>
    </vt:vector>
  </HeadingPairs>
  <TitlesOfParts>
    <vt:vector size="22" baseType="lpstr">
      <vt:lpstr>Couvertures</vt:lpstr>
      <vt:lpstr>Contenu</vt:lpstr>
      <vt:lpstr>Concis</vt:lpstr>
      <vt:lpstr>Intégrer et appliquer le CBS au sein d’un Plan Local d’Urbanisme intercommunal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 pour votre attention</vt:lpstr>
    </vt:vector>
  </TitlesOfParts>
  <Company>Université Catholique de Louvain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Jimmy Havenith</dc:creator>
  <cp:lastModifiedBy>Ambre Legrand</cp:lastModifiedBy>
  <cp:revision>45</cp:revision>
  <dcterms:created xsi:type="dcterms:W3CDTF">2019-10-14T08:46:11Z</dcterms:created>
  <dcterms:modified xsi:type="dcterms:W3CDTF">2020-09-28T13:21:09Z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0x0101005DB37756E94F054DA7BB41554EB9CF8B</vt:lpwstr>
  </property>
</Properties>
</file>