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</p:sldMasterIdLst>
  <p:notesMasterIdLst>
    <p:notesMasterId r:id="rId28"/>
  </p:notesMasterIdLst>
  <p:sldIdLst>
    <p:sldId id="256" r:id="rId3"/>
    <p:sldId id="258" r:id="rId4"/>
    <p:sldId id="276" r:id="rId5"/>
    <p:sldId id="277" r:id="rId6"/>
    <p:sldId id="278" r:id="rId7"/>
    <p:sldId id="27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2" r:id="rId20"/>
    <p:sldId id="267" r:id="rId21"/>
    <p:sldId id="271" r:id="rId22"/>
    <p:sldId id="282" r:id="rId23"/>
    <p:sldId id="281" r:id="rId24"/>
    <p:sldId id="280" r:id="rId25"/>
    <p:sldId id="283" r:id="rId26"/>
    <p:sldId id="25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A97"/>
    <a:srgbClr val="343C0C"/>
    <a:srgbClr val="B2CD29"/>
    <a:srgbClr val="B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5" autoAdjust="0"/>
    <p:restoredTop sz="94660"/>
  </p:normalViewPr>
  <p:slideViewPr>
    <p:cSldViewPr snapToGrid="0">
      <p:cViewPr>
        <p:scale>
          <a:sx n="95" d="100"/>
          <a:sy n="95" d="100"/>
        </p:scale>
        <p:origin x="45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E6AE-6738-4FFF-AA29-5DDBB3FE334A}" type="datetimeFigureOut">
              <a:rPr lang="fr-BE" smtClean="0"/>
              <a:t>29-09-20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6D7C-69EE-428B-991C-A42E9D3D48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4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35320" y="-47767"/>
            <a:ext cx="12297833" cy="698083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35320" y="5712977"/>
            <a:ext cx="12297834" cy="122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" y="82294"/>
            <a:ext cx="3880112" cy="18166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r="22294" b="13973"/>
          <a:stretch/>
        </p:blipFill>
        <p:spPr>
          <a:xfrm>
            <a:off x="7206020" y="5739576"/>
            <a:ext cx="4988258" cy="11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BCD631"/>
            </a:gs>
            <a:gs pos="50000">
              <a:srgbClr val="BCD631"/>
            </a:gs>
            <a:gs pos="100000">
              <a:srgbClr val="BCD63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3168" y="-68239"/>
            <a:ext cx="12312506" cy="69876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989009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3" y="160572"/>
            <a:ext cx="2882884" cy="13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" r="9373" b="27520"/>
          <a:stretch/>
        </p:blipFill>
        <p:spPr>
          <a:xfrm>
            <a:off x="-35511" y="-34119"/>
            <a:ext cx="12277553" cy="69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8"/>
            <a:ext cx="12192000" cy="1145022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5358809" y="6127100"/>
            <a:ext cx="65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Workshop Interreg </a:t>
            </a:r>
            <a:r>
              <a:rPr lang="fr-FR" sz="1200" kern="1200" baseline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TVBuONAIR</a:t>
            </a:r>
            <a:r>
              <a:rPr lang="fr-FR" sz="1200" kern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• Le Coefficient </a:t>
            </a:r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Biotope par Surface </a:t>
            </a:r>
            <a:r>
              <a:rPr lang="fr-FR" sz="1200" kern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</a:t>
            </a:r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30 septembre 2020</a:t>
            </a:r>
            <a:endParaRPr lang="fr-B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3" y="5922129"/>
            <a:ext cx="1467237" cy="68693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10449722" y="6354048"/>
            <a:ext cx="1453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EBD276-8116-4DE6-AC28-722D05969BCA}" type="slidenum">
              <a:rPr lang="fr-BE" sz="12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‹N°›</a:t>
            </a:fld>
            <a:endParaRPr lang="fr-BE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r-BE" sz="6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[LE CBS A BRUXELLES]</a:t>
            </a:r>
            <a:endParaRPr lang="en-US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Mélanie Vesters</a:t>
            </a:r>
            <a:endParaRPr lang="fr-FR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170758-886E-4FB0-930B-31058BDA7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E7E90"/>
              </a:clrFrom>
              <a:clrTo>
                <a:srgbClr val="3E7E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40" y="4582646"/>
            <a:ext cx="1080120" cy="7193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4BA8F7-9BE1-4048-A8E5-0009B77C0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7" y="5031653"/>
            <a:ext cx="1707786" cy="4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478F8-53AE-4956-A507-B12303A4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6DC82-B8A7-47AC-A233-88DE5264C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1595886" cy="3832815"/>
          </a:xfrm>
        </p:spPr>
        <p:txBody>
          <a:bodyPr/>
          <a:lstStyle/>
          <a:p>
            <a:pPr marL="466725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Deux versions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l’outil</a:t>
            </a:r>
          </a:p>
          <a:p>
            <a:pPr marL="180975">
              <a:buClr>
                <a:schemeClr val="accent5">
                  <a:lumMod val="50000"/>
                </a:schemeClr>
              </a:buClr>
            </a:pPr>
            <a:endParaRPr lang="fr-BE" sz="5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CBS+ =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oefficient de potentiel de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iodiversité par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urface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= actualiser l’outil existant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Usage urbanistique, à terme dans la législation?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Outil « simple », catégories « vastes »  peu spécifiques par rapport à la biodiversité mais facile à calculer pour tous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endParaRPr lang="fr-BE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37C1B6-86DE-44D3-BE9F-C21BBB0A7F2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091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6FB4D-E8ED-4989-94D2-F831DA2D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4165C9-934B-4D69-B43B-5A0AF1A6E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6" y="1490213"/>
            <a:ext cx="11595887" cy="3832815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11BAA6-D1F0-4271-A758-4BDBB8F39A7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62E787-1B24-41E9-8061-AE9113CD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45" y="157162"/>
            <a:ext cx="7679767" cy="57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BF1BC-521E-4DA7-8497-9DC3A2D0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– ancien vs nouveau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8AD41E-BB19-496F-9A9E-2EE6457D1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03"/>
          <a:stretch/>
        </p:blipFill>
        <p:spPr>
          <a:xfrm>
            <a:off x="6201673" y="868958"/>
            <a:ext cx="4102176" cy="56239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C8AD46-F947-4A5E-AE6E-BBAB0537A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2" r="971"/>
          <a:stretch/>
        </p:blipFill>
        <p:spPr>
          <a:xfrm>
            <a:off x="1701173" y="868958"/>
            <a:ext cx="4102176" cy="56239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E9A261-4047-4915-B9AF-9C8DDB89F58B}"/>
              </a:ext>
            </a:extLst>
          </p:cNvPr>
          <p:cNvSpPr txBox="1"/>
          <p:nvPr/>
        </p:nvSpPr>
        <p:spPr>
          <a:xfrm>
            <a:off x="307497" y="3049679"/>
            <a:ext cx="22322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34975">
              <a:buClr>
                <a:schemeClr val="accent5">
                  <a:lumMod val="50000"/>
                </a:schemeClr>
              </a:buClr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0D4DC4-A9BD-414D-946F-F8F186C65AC9}"/>
              </a:ext>
            </a:extLst>
          </p:cNvPr>
          <p:cNvSpPr txBox="1"/>
          <p:nvPr/>
        </p:nvSpPr>
        <p:spPr>
          <a:xfrm>
            <a:off x="10490827" y="3049679"/>
            <a:ext cx="22322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34975">
              <a:buClr>
                <a:schemeClr val="accent5">
                  <a:lumMod val="50000"/>
                </a:schemeClr>
              </a:buClr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C62A87-FADB-4CDB-9C75-FF2A1686171D}"/>
              </a:ext>
            </a:extLst>
          </p:cNvPr>
          <p:cNvSpPr/>
          <p:nvPr/>
        </p:nvSpPr>
        <p:spPr>
          <a:xfrm>
            <a:off x="5803349" y="6074864"/>
            <a:ext cx="398324" cy="418011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D622BB-A339-408D-ACAA-1663E8F03B2D}"/>
              </a:ext>
            </a:extLst>
          </p:cNvPr>
          <p:cNvSpPr txBox="1"/>
          <p:nvPr/>
        </p:nvSpPr>
        <p:spPr>
          <a:xfrm>
            <a:off x="4093030" y="4375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Adaptation des types de surfaces &amp; des valeurs (diminution)</a:t>
            </a:r>
            <a:endParaRPr lang="fr-BE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255096-81E4-4BC8-AFA0-AE54F814B502}"/>
              </a:ext>
            </a:extLst>
          </p:cNvPr>
          <p:cNvSpPr/>
          <p:nvPr/>
        </p:nvSpPr>
        <p:spPr>
          <a:xfrm>
            <a:off x="10303849" y="6074864"/>
            <a:ext cx="186978" cy="418011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94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B9395-E63D-425F-8943-6A88F9E6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759E8C-A89B-43E2-8E87-D22914A12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Deux versions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l’outil</a:t>
            </a:r>
          </a:p>
          <a:p>
            <a:pPr marL="180975">
              <a:buClr>
                <a:schemeClr val="accent5">
                  <a:lumMod val="50000"/>
                </a:schemeClr>
              </a:buClr>
            </a:pPr>
            <a:endParaRPr lang="fr-BE" sz="5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CBS+</a:t>
            </a: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= sensibilisation et conseil d’aménagement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destination des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acteurs liés de près ou de loin à la biodiversité (développeurs immobiliers, paysagistes, administrations, gestionnaires d’espaces verts, propriétaires de jardins….)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Catégories détaillées et spécifiques + accompagné du guide de bonnes pratiques</a:t>
            </a: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33A80-7C80-4761-8968-9DCE9F9E772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742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6EEE-2271-4044-AC5D-A4491A5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1CFB0-842B-4292-AF36-CE221762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Définition des habitats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258D5-B879-4A35-9FAE-96819A25C83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232A3E-B95A-427F-B760-3DD47BAA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44" y="136043"/>
            <a:ext cx="7668344" cy="54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6EEE-2271-4044-AC5D-A4491A5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1CFB0-842B-4292-AF36-CE221762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258D5-B879-4A35-9FAE-96819A25C83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1A61DC-8758-48AB-B6C9-9A650563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038975" cy="3467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09D755-91C2-4868-8553-C2CBAD96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1" y="1175560"/>
            <a:ext cx="7010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6EEE-2271-4044-AC5D-A4491A5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1CFB0-842B-4292-AF36-CE221762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258D5-B879-4A35-9FAE-96819A25C83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166B75-235F-41C0-9C8F-42CEF311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41" y="321000"/>
            <a:ext cx="7010400" cy="58007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B43210-01EF-4A3E-8E9E-55F91177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641" y="0"/>
            <a:ext cx="7010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2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5B97A-B1D0-4F5C-A5F1-2DD02E29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Etudes de cas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08C22-0018-458A-BD21-2C0AC1E34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Projet </a:t>
            </a:r>
            <a:r>
              <a:rPr lang="fr-BE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Hoppa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D687DE-4C93-4CA6-83D4-D79F609B059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A7704D-11F0-4E5E-857C-3F75D9855339}"/>
              </a:ext>
            </a:extLst>
          </p:cNvPr>
          <p:cNvSpPr txBox="1"/>
          <p:nvPr/>
        </p:nvSpPr>
        <p:spPr>
          <a:xfrm>
            <a:off x="9218990" y="4349709"/>
            <a:ext cx="1944216" cy="8156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sz="1400" b="1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 : </a:t>
            </a:r>
            <a:r>
              <a:rPr lang="fr-BE" sz="1400" b="1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H.O.P.P.A</a:t>
            </a:r>
            <a:r>
              <a:rPr lang="fr-BE" sz="1400" b="1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asbl</a:t>
            </a: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r>
              <a:rPr lang="fr-BE" sz="1400" b="1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 : Atelier d’Architecture </a:t>
            </a:r>
            <a:r>
              <a:rPr lang="fr-BE" sz="1400" b="1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</a:t>
            </a:r>
            <a:endParaRPr lang="fr-BE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 21">
            <a:extLst>
              <a:ext uri="{FF2B5EF4-FFF2-40B4-BE49-F238E27FC236}">
                <a16:creationId xmlns:a16="http://schemas.microsoft.com/office/drawing/2014/main" id="{32FC58AB-E47D-46DB-B5B0-7DC0111E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"/>
          <a:stretch>
            <a:fillRect/>
          </a:stretch>
        </p:blipFill>
        <p:spPr bwMode="auto">
          <a:xfrm>
            <a:off x="3395148" y="583690"/>
            <a:ext cx="2833442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20">
            <a:extLst>
              <a:ext uri="{FF2B5EF4-FFF2-40B4-BE49-F238E27FC236}">
                <a16:creationId xmlns:a16="http://schemas.microsoft.com/office/drawing/2014/main" id="{2298A92A-D09F-4FE9-8E45-2DE62D9D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"/>
          <a:stretch>
            <a:fillRect/>
          </a:stretch>
        </p:blipFill>
        <p:spPr bwMode="auto">
          <a:xfrm>
            <a:off x="6329103" y="583690"/>
            <a:ext cx="279532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23" descr="RÃ©sultat de recherche d'images pour &quot;projet hoppa&quot;">
            <a:extLst>
              <a:ext uri="{FF2B5EF4-FFF2-40B4-BE49-F238E27FC236}">
                <a16:creationId xmlns:a16="http://schemas.microsoft.com/office/drawing/2014/main" id="{0CA3D0E0-76E8-4BAD-BD3F-69A742D4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49" y="3276139"/>
            <a:ext cx="2833442" cy="17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DC740A-C61C-4FA4-B5D2-E3C24EF71D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207"/>
          <a:stretch/>
        </p:blipFill>
        <p:spPr>
          <a:xfrm>
            <a:off x="6316755" y="3276140"/>
            <a:ext cx="2774984" cy="179188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66FDF2-6AB4-4132-B12F-07850CB74A90}"/>
              </a:ext>
            </a:extLst>
          </p:cNvPr>
          <p:cNvSpPr txBox="1"/>
          <p:nvPr/>
        </p:nvSpPr>
        <p:spPr>
          <a:xfrm>
            <a:off x="301160" y="2366668"/>
            <a:ext cx="253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BAB80E"/>
                </a:solidFill>
              </a:rPr>
              <a:t>Situation avant projet:</a:t>
            </a:r>
          </a:p>
          <a:p>
            <a:r>
              <a:rPr lang="fr-BE" b="1" dirty="0">
                <a:solidFill>
                  <a:srgbClr val="BAB80E"/>
                </a:solidFill>
              </a:rPr>
              <a:t>CBS = 1</a:t>
            </a:r>
          </a:p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0,5</a:t>
            </a:r>
          </a:p>
        </p:txBody>
      </p:sp>
    </p:spTree>
    <p:extLst>
      <p:ext uri="{BB962C8B-B14F-4D97-AF65-F5344CB8AC3E}">
        <p14:creationId xmlns:p14="http://schemas.microsoft.com/office/powerpoint/2010/main" val="247278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5B97A-B1D0-4F5C-A5F1-2DD02E29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Etudes de cas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08C22-0018-458A-BD21-2C0AC1E34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Projet de base				Amélioration 1			Amélioration 2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D687DE-4C93-4CA6-83D4-D79F609B059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67B651-44D9-43BA-8865-8B465D5A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4850"/>
          <a:stretch/>
        </p:blipFill>
        <p:spPr>
          <a:xfrm>
            <a:off x="691904" y="2877797"/>
            <a:ext cx="3172528" cy="23717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92EC5-F3CE-46B4-A459-DAE466B9A697}"/>
              </a:ext>
            </a:extLst>
          </p:cNvPr>
          <p:cNvSpPr txBox="1"/>
          <p:nvPr/>
        </p:nvSpPr>
        <p:spPr>
          <a:xfrm>
            <a:off x="307496" y="18687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BAB80E"/>
                </a:solidFill>
              </a:rPr>
              <a:t>CBS = 0,52</a:t>
            </a:r>
          </a:p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0,33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020E8C2-E299-4485-9C09-C4BCF8469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3801"/>
          <a:stretch/>
        </p:blipFill>
        <p:spPr>
          <a:xfrm>
            <a:off x="4248840" y="2812779"/>
            <a:ext cx="3259498" cy="24367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B5E73D-8FE6-4E19-9E77-CDEAD92333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3800" b="5901"/>
          <a:stretch/>
        </p:blipFill>
        <p:spPr>
          <a:xfrm>
            <a:off x="7892746" y="2743697"/>
            <a:ext cx="3259499" cy="257492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A2D61F3-F98B-44CD-AEBD-14EEA94CA447}"/>
              </a:ext>
            </a:extLst>
          </p:cNvPr>
          <p:cNvSpPr txBox="1"/>
          <p:nvPr/>
        </p:nvSpPr>
        <p:spPr>
          <a:xfrm>
            <a:off x="4803492" y="21919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0,38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E445D0-769F-4A15-BBA4-F29BA25A2B99}"/>
              </a:ext>
            </a:extLst>
          </p:cNvPr>
          <p:cNvSpPr txBox="1"/>
          <p:nvPr/>
        </p:nvSpPr>
        <p:spPr>
          <a:xfrm>
            <a:off x="8530761" y="21919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0,47</a:t>
            </a:r>
          </a:p>
        </p:txBody>
      </p:sp>
    </p:spTree>
    <p:extLst>
      <p:ext uri="{BB962C8B-B14F-4D97-AF65-F5344CB8AC3E}">
        <p14:creationId xmlns:p14="http://schemas.microsoft.com/office/powerpoint/2010/main" val="189658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72B7D3B-0473-464C-8FB7-F02ED1F4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16" y="372174"/>
            <a:ext cx="4780835" cy="50593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CA9837-2284-4945-A547-9529C7A7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Etudes de cas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05FE6-BC9B-4657-A5BA-8F8A5404B8B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20DCDE-A94F-4C8C-A67C-A12B9B8B5A2D}"/>
              </a:ext>
            </a:extLst>
          </p:cNvPr>
          <p:cNvPicPr/>
          <p:nvPr/>
        </p:nvPicPr>
        <p:blipFill rotWithShape="1">
          <a:blip r:embed="rId3"/>
          <a:srcRect l="2533" t="13365" r="6296" b="13522"/>
          <a:stretch/>
        </p:blipFill>
        <p:spPr bwMode="auto">
          <a:xfrm>
            <a:off x="6591486" y="140934"/>
            <a:ext cx="2059940" cy="887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P:\Projets\R1217-IBGE-CBS\B-études\Phase1-2\10-PPAS_Biestebroeck\docs\3-Masterplan PPAS Biestebroeck\BIE 20170907 Masterplan scenarios (BUUR)\BIE 20170913 axo (AC).jpg">
            <a:extLst>
              <a:ext uri="{FF2B5EF4-FFF2-40B4-BE49-F238E27FC236}">
                <a16:creationId xmlns:a16="http://schemas.microsoft.com/office/drawing/2014/main" id="{220E6C7F-3F08-403B-8B64-523A341B825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7680" r="21674" b="7066"/>
          <a:stretch/>
        </p:blipFill>
        <p:spPr bwMode="auto">
          <a:xfrm>
            <a:off x="6891893" y="2700638"/>
            <a:ext cx="2002483" cy="1368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FAC17A-0623-4956-A701-D3A014BA81B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687336" y="1397172"/>
            <a:ext cx="1514683" cy="1107453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6B156CA-4882-45C6-96EE-89F147F64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750" y="1396785"/>
            <a:ext cx="1067116" cy="1107840"/>
          </a:xfrm>
          <a:prstGeom prst="rect">
            <a:avLst/>
          </a:prstGeom>
        </p:spPr>
      </p:pic>
      <p:pic>
        <p:nvPicPr>
          <p:cNvPr id="16" name="Image 15" descr="Résultat de recherche d'images pour &quot;projet cameleon bruxelles environnement&quot;">
            <a:extLst>
              <a:ext uri="{FF2B5EF4-FFF2-40B4-BE49-F238E27FC236}">
                <a16:creationId xmlns:a16="http://schemas.microsoft.com/office/drawing/2014/main" id="{26EA13DD-5793-4A00-B319-A78C384FFDC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6252" b="5973"/>
          <a:stretch/>
        </p:blipFill>
        <p:spPr bwMode="auto">
          <a:xfrm>
            <a:off x="8702420" y="155548"/>
            <a:ext cx="1358165" cy="989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070D077-B995-4D71-8AB7-1D17B94F0CEC}"/>
              </a:ext>
            </a:extLst>
          </p:cNvPr>
          <p:cNvPicPr/>
          <p:nvPr/>
        </p:nvPicPr>
        <p:blipFill rotWithShape="1">
          <a:blip r:embed="rId8"/>
          <a:srcRect t="30598"/>
          <a:stretch/>
        </p:blipFill>
        <p:spPr bwMode="auto">
          <a:xfrm>
            <a:off x="10149221" y="146510"/>
            <a:ext cx="1866518" cy="1199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7C5C1D8-DED8-4466-BF20-3BAB29E4C7A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308576" y="1396786"/>
            <a:ext cx="1804158" cy="1107840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D249291-4BBC-4E56-B3D7-48541979E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609" y="2700638"/>
            <a:ext cx="1538406" cy="15567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A3C63CB-2DBF-461E-8602-1752176CDE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0111" y="4130307"/>
            <a:ext cx="1771315" cy="154790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46FD68D-BCA5-4384-9868-D794AE88E70F}"/>
              </a:ext>
            </a:extLst>
          </p:cNvPr>
          <p:cNvSpPr txBox="1"/>
          <p:nvPr/>
        </p:nvSpPr>
        <p:spPr>
          <a:xfrm>
            <a:off x="6535669" y="1014293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9219B64-2C11-489E-9BF9-B09DECD5C8B9}"/>
              </a:ext>
            </a:extLst>
          </p:cNvPr>
          <p:cNvSpPr txBox="1"/>
          <p:nvPr/>
        </p:nvSpPr>
        <p:spPr>
          <a:xfrm>
            <a:off x="8708523" y="1145346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3DF702-0EA2-4DF2-8BD9-D8452E79ABC3}"/>
              </a:ext>
            </a:extLst>
          </p:cNvPr>
          <p:cNvSpPr txBox="1"/>
          <p:nvPr/>
        </p:nvSpPr>
        <p:spPr>
          <a:xfrm>
            <a:off x="9910327" y="1137403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3FAC6A2-F2D3-4A5C-86D8-ADB6A9A1E8B2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8957316" y="4309458"/>
            <a:ext cx="1854179" cy="1368755"/>
          </a:xfrm>
          <a:prstGeom prst="rect">
            <a:avLst/>
          </a:prstGeom>
          <a:ln>
            <a:noFill/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9BB4945C-BCC7-4080-B136-745470F0BC56}"/>
              </a:ext>
            </a:extLst>
          </p:cNvPr>
          <p:cNvSpPr txBox="1"/>
          <p:nvPr/>
        </p:nvSpPr>
        <p:spPr>
          <a:xfrm>
            <a:off x="6640660" y="2508809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4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0CB1073-A6D6-4AF4-A932-711CDE1EAD6B}"/>
              </a:ext>
            </a:extLst>
          </p:cNvPr>
          <p:cNvSpPr txBox="1"/>
          <p:nvPr/>
        </p:nvSpPr>
        <p:spPr>
          <a:xfrm>
            <a:off x="8248695" y="2508809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659C922-5804-4150-89F4-D74A0F024D80}"/>
              </a:ext>
            </a:extLst>
          </p:cNvPr>
          <p:cNvSpPr txBox="1"/>
          <p:nvPr/>
        </p:nvSpPr>
        <p:spPr>
          <a:xfrm>
            <a:off x="10204409" y="2504625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6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29B7068-F5C4-4E7E-A328-46E8CEFEB331}"/>
              </a:ext>
            </a:extLst>
          </p:cNvPr>
          <p:cNvSpPr txBox="1"/>
          <p:nvPr/>
        </p:nvSpPr>
        <p:spPr>
          <a:xfrm>
            <a:off x="6640660" y="386049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98E3384-BCEB-4DDD-9E17-84B609269463}"/>
              </a:ext>
            </a:extLst>
          </p:cNvPr>
          <p:cNvSpPr txBox="1"/>
          <p:nvPr/>
        </p:nvSpPr>
        <p:spPr>
          <a:xfrm>
            <a:off x="8908438" y="3854786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C1DC097-E3AD-4A10-89E6-468604EEDEAC}"/>
              </a:ext>
            </a:extLst>
          </p:cNvPr>
          <p:cNvSpPr txBox="1"/>
          <p:nvPr/>
        </p:nvSpPr>
        <p:spPr>
          <a:xfrm>
            <a:off x="6640660" y="545532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20F5B12-BFE2-4178-AD9E-9033B92E611E}"/>
              </a:ext>
            </a:extLst>
          </p:cNvPr>
          <p:cNvSpPr txBox="1"/>
          <p:nvPr/>
        </p:nvSpPr>
        <p:spPr>
          <a:xfrm>
            <a:off x="8708435" y="5455326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B2247DA-9644-4D07-B967-68AB5152AB60}"/>
              </a:ext>
            </a:extLst>
          </p:cNvPr>
          <p:cNvSpPr/>
          <p:nvPr/>
        </p:nvSpPr>
        <p:spPr>
          <a:xfrm>
            <a:off x="1576251" y="4069393"/>
            <a:ext cx="1088572" cy="40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8FF76BF-40B6-4B5F-97E7-EC3BD7CE9AD2}"/>
              </a:ext>
            </a:extLst>
          </p:cNvPr>
          <p:cNvSpPr txBox="1"/>
          <p:nvPr/>
        </p:nvSpPr>
        <p:spPr>
          <a:xfrm>
            <a:off x="439669" y="41303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Parcelle et quartier</a:t>
            </a:r>
          </a:p>
          <a:p>
            <a:pPr marL="285750" indent="-28575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Localisations variées</a:t>
            </a:r>
          </a:p>
          <a:p>
            <a:pPr marL="285750" indent="-28575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Rénovation et neuf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494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Coefficient de Biotope par Surface : naissance à Berlin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>
              <a:buClr>
                <a:schemeClr val="accent5">
                  <a:lumMod val="50000"/>
                </a:schemeClr>
              </a:buClr>
            </a:pPr>
            <a:r>
              <a:rPr lang="fr-BE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1998: ville très densément bâtie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dirty="0">
                <a:latin typeface="Calibri Light" panose="020F0302020204030204" pitchFamily="34" charset="0"/>
                <a:cs typeface="Calibri Light" panose="020F0302020204030204" pitchFamily="34" charset="0"/>
              </a:rPr>
              <a:t>Forte imperméabilisation du sol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Faible alimentation des nappes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Réchauffement local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Diminution accueil de la faune et flore</a:t>
            </a:r>
          </a:p>
          <a:p>
            <a:endParaRPr lang="en-US" dirty="0"/>
          </a:p>
          <a:p>
            <a:r>
              <a:rPr lang="en-US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kern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Développer</a:t>
            </a:r>
            <a:r>
              <a:rPr lang="en-US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un </a:t>
            </a:r>
            <a:r>
              <a:rPr lang="en-US" b="1" kern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outil</a:t>
            </a:r>
            <a:r>
              <a:rPr lang="en-US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pour y </a:t>
            </a:r>
            <a:r>
              <a:rPr lang="en-US" b="1" kern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remédier</a:t>
            </a:r>
            <a:endParaRPr lang="en-US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BEA549-7711-4AAD-850D-52694927935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74810" y="1617499"/>
            <a:ext cx="3894931" cy="301765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DE3117-FA0F-46E2-ADC0-0CF77BFBAC7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000370" y="1189529"/>
            <a:ext cx="2100240" cy="3873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26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pour une « légalisation » de l’outil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6789990" cy="3832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Quel calcul?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746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pour une « légalisation » de l’outil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0586926" cy="3832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Quel calcul?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Quels outils?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PRAS (par affectation)  grande variété de typologies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RRU (par parcelle)  pas de zonage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Permis d’urbanisme/de lotir (par parcelle)  bcp d’éléments non soumis à permis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PPAS/PAD (par zone / affectation)  le plus pertinent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RIE  impose le calcul et les alternatives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65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pour une « légalisation » de l’outil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6554858" cy="3832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Quel calcul?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Quels outils?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Quelle manière?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Valeur min à atteindre </a:t>
            </a:r>
          </a:p>
          <a:p>
            <a:pPr lvl="2"/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établir des valeurs de référence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Augmentation par rapport à la base </a:t>
            </a:r>
          </a:p>
          <a:p>
            <a:pPr lvl="2"/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inégalités selon les cas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« Optimisation » / maximisation </a:t>
            </a:r>
          </a:p>
          <a:p>
            <a:pPr lvl="2"/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flou + on ne développe pas de projet </a:t>
            </a:r>
          </a:p>
          <a:p>
            <a:pPr lvl="1"/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DCEC83-6E7B-4E0E-9A01-FE0781E55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356"/>
          <a:stretch/>
        </p:blipFill>
        <p:spPr>
          <a:xfrm>
            <a:off x="7339585" y="3128323"/>
            <a:ext cx="4276415" cy="25583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E54ECB-2C6F-408F-836C-0C0B2D18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586" y="463817"/>
            <a:ext cx="4276414" cy="24840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E6CA6F-AF87-4979-B237-0A93118E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025746"/>
            <a:ext cx="1967916" cy="18018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CE85A6-811B-4900-B167-0FF8B939E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440" y="1060780"/>
            <a:ext cx="2088931" cy="17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Problématiques soulevées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Cartographie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pour estimer un CBS+ existant  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résultat limité</a:t>
            </a:r>
          </a:p>
          <a:p>
            <a:pPr marL="357188" indent="-357188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Comparaison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avec études de cas  TRES varié</a:t>
            </a:r>
          </a:p>
          <a:p>
            <a:pPr marL="860425" indent="-342900"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*"/>
              <a:defRPr/>
            </a:pPr>
            <a:r>
              <a:rPr lang="fr-BE" sz="2000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Peu lié à la localisation (CBS existant + projeté + différence entre les 2)</a:t>
            </a:r>
          </a:p>
          <a:p>
            <a:pPr marL="860425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*"/>
              <a:defRPr/>
            </a:pPr>
            <a:r>
              <a:rPr lang="fr-BE" sz="2000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Complexité des combinaisons des caractéristiques (rénovation/construction, % imperméabilisation, taille &amp; forme parcelle…)</a:t>
            </a:r>
          </a:p>
          <a:p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Pas de valeur de référence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En fonction de la zone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En fonction de critères fixes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Trop de variabilité et de critères pour fixer des valeurs par combinaison de critères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Références appréhendées via un guide de bonnes pratiques, incluant les exemples étudiés</a:t>
            </a:r>
          </a:p>
          <a:p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940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Développement, dans les outils urbanistiques de clauses « forçant » les éléments du CBS, sans pour autant le mentionner (toitures, zones de recul, cour et jardin, affectations…)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utilisation en amont, comme base de réflexion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Utilisation dans les RIE pour les alternatives et recommandations (! limites du 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Dans les autres outils :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thématique « inhabituelle » en urbanisme </a:t>
            </a: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adaptation nécessaire des acteurs, formation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Nouvel outil  travail supplémentaire  ressources nécessaires (ex: PU)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133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524000" y="3106907"/>
            <a:ext cx="9144000" cy="712990"/>
          </a:xfrm>
        </p:spPr>
        <p:txBody>
          <a:bodyPr/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02837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principes berlinois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6546150" cy="3832815"/>
          </a:xfrm>
        </p:spPr>
        <p:txBody>
          <a:bodyPr/>
          <a:lstStyle/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Outil à l’é</a:t>
            </a: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chelle de la parcelle</a:t>
            </a: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Force « légale »: CBS à atteindre dans certaines zones (Plans de Paysage)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Selon le type de projet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3C6E79-7D3E-4276-A24E-BD3429B6F6D2}"/>
              </a:ext>
            </a:extLst>
          </p:cNvPr>
          <p:cNvPicPr/>
          <p:nvPr/>
        </p:nvPicPr>
        <p:blipFill rotWithShape="1">
          <a:blip r:embed="rId2"/>
          <a:srcRect b="6123"/>
          <a:stretch/>
        </p:blipFill>
        <p:spPr>
          <a:xfrm>
            <a:off x="4198542" y="2589007"/>
            <a:ext cx="2942488" cy="2734021"/>
          </a:xfrm>
          <a:prstGeom prst="rect">
            <a:avLst/>
          </a:prstGeom>
          <a:ln>
            <a:noFill/>
          </a:ln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2DB82030-CF84-470B-A98F-FD526B7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46" y="0"/>
            <a:ext cx="4951453" cy="4084320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F49056C1-C0C1-4CE3-8D79-BCB41D8E7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46" y="4084320"/>
            <a:ext cx="4951454" cy="18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8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Principes de base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07496" y="1490213"/>
            <a:ext cx="11457784" cy="3832815"/>
          </a:xfrm>
        </p:spPr>
        <p:txBody>
          <a:bodyPr/>
          <a:lstStyle/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Pondération 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superficies selon leur intérêt pour la biodiversité</a:t>
            </a:r>
          </a:p>
          <a:p>
            <a:pPr marL="434975">
              <a:buClr>
                <a:schemeClr val="accent5">
                  <a:lumMod val="50000"/>
                </a:schemeClr>
              </a:buClr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34975">
              <a:buClr>
                <a:schemeClr val="accent5">
                  <a:lumMod val="50000"/>
                </a:schemeClr>
              </a:buClr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		CBS = ∑(superficies * coefficient) / superficie totale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Résultat = valeur ≤1</a:t>
            </a: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Au plus proche de 1 au mieux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Coefficients de pondération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A249A5-0523-4782-A456-AD5412CC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4"/>
          <a:stretch/>
        </p:blipFill>
        <p:spPr>
          <a:xfrm>
            <a:off x="613605" y="1542120"/>
            <a:ext cx="5061338" cy="3773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555B46-17DF-442E-94BE-D5CB053CE5A0}"/>
              </a:ext>
            </a:extLst>
          </p:cNvPr>
          <p:cNvSpPr txBox="1"/>
          <p:nvPr/>
        </p:nvSpPr>
        <p:spPr>
          <a:xfrm>
            <a:off x="1624467" y="989474"/>
            <a:ext cx="151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+mj-lt"/>
              </a:rPr>
              <a:t>Coefficient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CEF99-7F31-4CA9-823F-5DE134003869}"/>
              </a:ext>
            </a:extLst>
          </p:cNvPr>
          <p:cNvSpPr txBox="1"/>
          <p:nvPr/>
        </p:nvSpPr>
        <p:spPr>
          <a:xfrm>
            <a:off x="3592285" y="975137"/>
            <a:ext cx="151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+mj-lt"/>
              </a:rPr>
              <a:t>Description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18CD18-AE6F-4321-8714-7EA6772FF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10" y="1175192"/>
            <a:ext cx="4990173" cy="44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2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54D19-A61E-4686-9688-9125465B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exemple de calcul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74F5B5-9327-4128-914E-696A064DF3C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C7DF58-72C8-4CAF-9AAB-FC9D2FEAE0C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5447" y="1859182"/>
            <a:ext cx="1580025" cy="3031993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85956B-81D1-49BF-88CB-980D09E5E820}"/>
              </a:ext>
            </a:extLst>
          </p:cNvPr>
          <p:cNvSpPr txBox="1"/>
          <p:nvPr/>
        </p:nvSpPr>
        <p:spPr>
          <a:xfrm>
            <a:off x="114606" y="1265023"/>
            <a:ext cx="2046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fr-BE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Projet de base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E737F09D-7F99-4E35-BC50-6EE14B002D3C}"/>
              </a:ext>
            </a:extLst>
          </p:cNvPr>
          <p:cNvSpPr/>
          <p:nvPr/>
        </p:nvSpPr>
        <p:spPr>
          <a:xfrm>
            <a:off x="381180" y="4515936"/>
            <a:ext cx="3809880" cy="6470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spAutoFit/>
          </a:bodyPr>
          <a:lstStyle/>
          <a:p>
            <a:pPr>
              <a:lnSpc>
                <a:spcPct val="100000"/>
              </a:lnSpc>
              <a:spcBef>
                <a:spcPts val="1123"/>
              </a:spcBef>
            </a:pPr>
            <a:br>
              <a:rPr dirty="0">
                <a:latin typeface="+mj-lt"/>
              </a:rPr>
            </a:br>
            <a:endParaRPr lang="de-DE" sz="1800" b="0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F6328B4-0DAF-4AC5-89BE-D5747EE9BB1A}"/>
              </a:ext>
            </a:extLst>
          </p:cNvPr>
          <p:cNvSpPr txBox="1"/>
          <p:nvPr/>
        </p:nvSpPr>
        <p:spPr>
          <a:xfrm>
            <a:off x="4191060" y="24193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Surface de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parcelle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		479 m²</a:t>
            </a:r>
          </a:p>
          <a:p>
            <a:r>
              <a:rPr lang="fr-FR" sz="1800" b="0" strike="noStrike" spc="-1" dirty="0">
                <a:solidFill>
                  <a:srgbClr val="000000"/>
                </a:solidFill>
                <a:latin typeface="+mj-lt"/>
              </a:rPr>
              <a:t>Surface emprise au sol	279 m²</a:t>
            </a:r>
            <a:br>
              <a:rPr lang="fr-FR" dirty="0">
                <a:latin typeface="+mj-lt"/>
              </a:rPr>
            </a:br>
            <a:r>
              <a:rPr lang="fr-FR" sz="1800" b="0" strike="noStrike" spc="-1" dirty="0">
                <a:solidFill>
                  <a:srgbClr val="000000"/>
                </a:solidFill>
                <a:latin typeface="+mj-lt"/>
              </a:rPr>
              <a:t>Surface espace libre	200 m²</a:t>
            </a:r>
            <a:endParaRPr lang="fr-BE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C8EC7B-1D45-496D-94D1-0DD206205C57}"/>
              </a:ext>
            </a:extLst>
          </p:cNvPr>
          <p:cNvSpPr txBox="1"/>
          <p:nvPr/>
        </p:nvSpPr>
        <p:spPr>
          <a:xfrm>
            <a:off x="1894546" y="1767356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Asphalte (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= 0): 140 m²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0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Cailloutis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0,5): 59m²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30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Pleine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terre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1): 1m²</a:t>
            </a:r>
          </a:p>
          <a:p>
            <a:pPr marL="87312"/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1</a:t>
            </a: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pPr marL="87312"/>
            <a:endParaRPr lang="fr-BE" dirty="0"/>
          </a:p>
          <a:p>
            <a:pPr marL="87312"/>
            <a:endParaRPr lang="fr-BE" dirty="0"/>
          </a:p>
          <a:p>
            <a:pPr marL="87312"/>
            <a:r>
              <a:rPr lang="fr-BE" b="1" dirty="0">
                <a:latin typeface="+mj-lt"/>
              </a:rPr>
              <a:t>CBS = (0+30+1) / 479 = 0,06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327D65-7D24-4DD2-A036-089DA42F4E30}"/>
              </a:ext>
            </a:extLst>
          </p:cNvPr>
          <p:cNvSpPr txBox="1"/>
          <p:nvPr/>
        </p:nvSpPr>
        <p:spPr>
          <a:xfrm>
            <a:off x="8047222" y="518938"/>
            <a:ext cx="385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2"/>
            <a:r>
              <a:rPr lang="fr-BE" b="1" dirty="0">
                <a:latin typeface="+mj-lt"/>
              </a:rPr>
              <a:t>Plan de Paysage : CBS à atteindre = 0,3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16DEAB6-1FD6-43DD-A4B1-9E0BC61A42C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68215" y="1679747"/>
            <a:ext cx="1644544" cy="3211428"/>
          </a:xfrm>
          <a:prstGeom prst="rect">
            <a:avLst/>
          </a:prstGeom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DF3DDC3-8FDF-46D4-AA75-203D2F2BEA4F}"/>
              </a:ext>
            </a:extLst>
          </p:cNvPr>
          <p:cNvSpPr txBox="1"/>
          <p:nvPr/>
        </p:nvSpPr>
        <p:spPr>
          <a:xfrm>
            <a:off x="5568215" y="1266611"/>
            <a:ext cx="5488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fr-BE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Projet amélioré : changement de revêtements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44C5F41-17CE-4C58-B91F-9DF1C29F71B6}"/>
              </a:ext>
            </a:extLst>
          </p:cNvPr>
          <p:cNvSpPr txBox="1"/>
          <p:nvPr/>
        </p:nvSpPr>
        <p:spPr>
          <a:xfrm>
            <a:off x="7620754" y="1928064"/>
            <a:ext cx="41421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Pavés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0,3): 85m²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25,5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Pleine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terre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1): 115m²</a:t>
            </a:r>
          </a:p>
          <a:p>
            <a:pPr marL="87312"/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115</a:t>
            </a: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pPr marL="87312"/>
            <a:endParaRPr lang="fr-BE" dirty="0"/>
          </a:p>
          <a:p>
            <a:pPr marL="87312"/>
            <a:endParaRPr lang="fr-BE" dirty="0"/>
          </a:p>
          <a:p>
            <a:pPr marL="87312"/>
            <a:r>
              <a:rPr lang="fr-BE" b="1" dirty="0">
                <a:latin typeface="+mj-lt"/>
              </a:rPr>
              <a:t>CBS = (25,5+115) / 479 = 0,3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991E8C0-0A83-4394-882F-B541DBD27137}"/>
              </a:ext>
            </a:extLst>
          </p:cNvPr>
          <p:cNvSpPr txBox="1"/>
          <p:nvPr/>
        </p:nvSpPr>
        <p:spPr>
          <a:xfrm>
            <a:off x="5960604" y="500969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+ à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adapter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pour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nouvelles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constructions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garage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vélo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…) 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murs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et/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ou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toits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verts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7185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Bruxelles jusqu’en 2017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 Bâtiment Durable =  CBS de Berlin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DFBAA-3F07-4A47-92AC-A7E5D9ADADBC}"/>
              </a:ext>
            </a:extLst>
          </p:cNvPr>
          <p:cNvSpPr/>
          <p:nvPr/>
        </p:nvSpPr>
        <p:spPr>
          <a:xfrm>
            <a:off x="3294311" y="1193374"/>
            <a:ext cx="3529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BE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D8A56C-1F5C-43B6-8144-E1F76011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7"/>
          <a:stretch/>
        </p:blipFill>
        <p:spPr>
          <a:xfrm>
            <a:off x="1402080" y="2103764"/>
            <a:ext cx="9144000" cy="32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956EF-0864-401C-B65D-D885CF53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Volonté de révision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AE0E9F-D07E-42F4-AE17-8EA0545D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1595886" cy="3832815"/>
          </a:xfrm>
        </p:spPr>
        <p:txBody>
          <a:bodyPr/>
          <a:lstStyle/>
          <a:p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Mission lancée par Bruxelles Environnement fin 2017</a:t>
            </a:r>
            <a:endParaRPr lang="fr-BE" kern="0" dirty="0">
              <a:solidFill>
                <a:srgbClr val="3E7E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1E2C26-3979-4DD3-87B9-F847CAEF0F1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9CA58C-F5C6-47B2-82C3-40678FBB485E}"/>
              </a:ext>
            </a:extLst>
          </p:cNvPr>
          <p:cNvSpPr txBox="1"/>
          <p:nvPr/>
        </p:nvSpPr>
        <p:spPr>
          <a:xfrm>
            <a:off x="1432991" y="2063956"/>
            <a:ext cx="60960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Redéveloppement de l’outil</a:t>
            </a:r>
          </a:p>
          <a:p>
            <a:pPr marL="28575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  <a:defRPr/>
            </a:pP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  <a:defRPr/>
            </a:pP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defRPr/>
            </a:pP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Documentation</a:t>
            </a: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endParaRPr lang="fr-BE" sz="3200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spécifiques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4BBCE1-0621-4372-800F-41402F276811}"/>
              </a:ext>
            </a:extLst>
          </p:cNvPr>
          <p:cNvSpPr txBox="1"/>
          <p:nvPr/>
        </p:nvSpPr>
        <p:spPr>
          <a:xfrm>
            <a:off x="5259977" y="206395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Etablissement de coefficients </a:t>
            </a:r>
            <a:endParaRPr lang="fr-BE" sz="5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 de cas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Développement d’un outil informatique permettant le calcul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Rédaction d’un manuel de bonnes pratiques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Proposition de zones pour une obligation légale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Etablissement de valeurs de référence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76109B70-262F-451F-8E67-315F7895D3C5}"/>
              </a:ext>
            </a:extLst>
          </p:cNvPr>
          <p:cNvSpPr/>
          <p:nvPr/>
        </p:nvSpPr>
        <p:spPr>
          <a:xfrm>
            <a:off x="999524" y="2063956"/>
            <a:ext cx="269966" cy="2939266"/>
          </a:xfrm>
          <a:prstGeom prst="leftBrace">
            <a:avLst>
              <a:gd name="adj1" fmla="val 37365"/>
              <a:gd name="adj2" fmla="val 50000"/>
            </a:avLst>
          </a:prstGeom>
          <a:ln>
            <a:solidFill>
              <a:srgbClr val="2B5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103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C1335-E0E2-4D20-BA6E-B6EE15C2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 et </a:t>
            </a:r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8FAC64-5773-4A1D-B553-2A12E91E3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1595886" cy="3832815"/>
          </a:xfrm>
        </p:spPr>
        <p:txBody>
          <a:bodyPr/>
          <a:lstStyle/>
          <a:p>
            <a:pPr marL="466725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Deux versions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l’outil</a:t>
            </a:r>
          </a:p>
          <a:p>
            <a:pPr marL="180975">
              <a:buClr>
                <a:schemeClr val="accent5">
                  <a:lumMod val="50000"/>
                </a:schemeClr>
              </a:buClr>
            </a:pPr>
            <a:endParaRPr lang="fr-BE" sz="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CBS+ : simple car officiel</a:t>
            </a: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Ecopotentiel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: détaillé car indicatif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7E4BE8-5EFB-47AB-9625-A743482B9A5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512366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37756E94F054DA7BB41554EB9CF8B" ma:contentTypeVersion="7" ma:contentTypeDescription="Crée un document." ma:contentTypeScope="" ma:versionID="42604abc525832d29a65b5c3ce378c71">
  <xsd:schema xmlns:xsd="http://www.w3.org/2001/XMLSchema" xmlns:xs="http://www.w3.org/2001/XMLSchema" xmlns:p="http://schemas.microsoft.com/office/2006/metadata/properties" xmlns:ns2="5ca908ae-d96b-45fe-8961-4897c443e6a8" targetNamespace="http://schemas.microsoft.com/office/2006/metadata/properties" ma:root="true" ma:fieldsID="e47279782066bcb73d9deefcf2230587" ns2:_="">
    <xsd:import namespace="5ca908ae-d96b-45fe-8961-4897c443e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908ae-d96b-45fe-8961-4897c443e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EF52C6-A05B-4222-BFCE-71E385C84C98}"/>
</file>

<file path=customXml/itemProps2.xml><?xml version="1.0" encoding="utf-8"?>
<ds:datastoreItem xmlns:ds="http://schemas.openxmlformats.org/officeDocument/2006/customXml" ds:itemID="{75E3E6A9-2641-402D-B4A0-79C752336531}"/>
</file>

<file path=customXml/itemProps3.xml><?xml version="1.0" encoding="utf-8"?>
<ds:datastoreItem xmlns:ds="http://schemas.openxmlformats.org/officeDocument/2006/customXml" ds:itemID="{CD6E1B7B-E71D-4458-8731-7889F0CC41B3}"/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890</Words>
  <Application>Microsoft Office PowerPoint</Application>
  <PresentationFormat>Grand écran</PresentationFormat>
  <Paragraphs>180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Lato</vt:lpstr>
      <vt:lpstr>Wingdings</vt:lpstr>
      <vt:lpstr>Couvertures</vt:lpstr>
      <vt:lpstr>Contenu</vt:lpstr>
      <vt:lpstr>[LE CBS A BRUXELLES]</vt:lpstr>
      <vt:lpstr>Coefficient de Biotope par Surface : naissance à Berlin</vt:lpstr>
      <vt:lpstr>CBS : principes berlinois</vt:lpstr>
      <vt:lpstr>CBS : Principes de base</vt:lpstr>
      <vt:lpstr>CBS : Coefficients de pondération</vt:lpstr>
      <vt:lpstr>CBS : exemple de calcul</vt:lpstr>
      <vt:lpstr>A Bruxelles jusqu’en 2017</vt:lpstr>
      <vt:lpstr>Volonté de révision</vt:lpstr>
      <vt:lpstr>CBS+ et Ecopotentiel</vt:lpstr>
      <vt:lpstr>CBS+</vt:lpstr>
      <vt:lpstr>CBS+</vt:lpstr>
      <vt:lpstr>CBS – ancien vs nouveau</vt:lpstr>
      <vt:lpstr>Ecopotentiel</vt:lpstr>
      <vt:lpstr>Ecopotentiel</vt:lpstr>
      <vt:lpstr>Ecopotentiel</vt:lpstr>
      <vt:lpstr>Ecopotentiel</vt:lpstr>
      <vt:lpstr>Etudes de cas</vt:lpstr>
      <vt:lpstr>Etudes de cas</vt:lpstr>
      <vt:lpstr>Etudes de cas</vt:lpstr>
      <vt:lpstr>Réflexions pour une « légalisation » de l’outil</vt:lpstr>
      <vt:lpstr>Réflexions pour une « légalisation » de l’outil</vt:lpstr>
      <vt:lpstr>Réflexions pour une « légalisation » de l’outil</vt:lpstr>
      <vt:lpstr>Problématiques soulevées</vt:lpstr>
      <vt:lpstr>Conclusions</vt:lpstr>
      <vt:lpstr>Merci pour votre attention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Coraline Berger</cp:lastModifiedBy>
  <cp:revision>96</cp:revision>
  <dcterms:created xsi:type="dcterms:W3CDTF">2019-10-14T08:46:11Z</dcterms:created>
  <dcterms:modified xsi:type="dcterms:W3CDTF">2020-09-29T12:48:19Z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0x0101005DB37756E94F054DA7BB41554EB9CF8B</vt:lpwstr>
  </property>
</Properties>
</file>