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256" r:id="rId2"/>
    <p:sldId id="258" r:id="rId3"/>
    <p:sldId id="259" r:id="rId4"/>
    <p:sldId id="261" r:id="rId5"/>
    <p:sldId id="260" r:id="rId6"/>
    <p:sldId id="262" r:id="rId7"/>
    <p:sldId id="263" r:id="rId8"/>
    <p:sldId id="264" r:id="rId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225" autoAdjust="0"/>
  </p:normalViewPr>
  <p:slideViewPr>
    <p:cSldViewPr>
      <p:cViewPr>
        <p:scale>
          <a:sx n="75" d="100"/>
          <a:sy n="75" d="100"/>
        </p:scale>
        <p:origin x="-930" y="-246"/>
      </p:cViewPr>
      <p:guideLst>
        <p:guide orient="horz" pos="2160"/>
        <p:guide pos="2880"/>
      </p:guideLst>
    </p:cSldViewPr>
  </p:slideViewPr>
  <p:notesTextViewPr>
    <p:cViewPr>
      <p:scale>
        <a:sx n="1" d="1"/>
        <a:sy n="1" d="1"/>
      </p:scale>
      <p:origin x="0" y="0"/>
    </p:cViewPr>
  </p:notesTextViewPr>
  <p:notesViewPr>
    <p:cSldViewPr>
      <p:cViewPr varScale="1">
        <p:scale>
          <a:sx n="82" d="100"/>
          <a:sy n="82" d="100"/>
        </p:scale>
        <p:origin x="-318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659" cy="496332"/>
          </a:xfrm>
          <a:prstGeom prst="rect">
            <a:avLst/>
          </a:prstGeom>
        </p:spPr>
        <p:txBody>
          <a:bodyPr vert="horz" lIns="95558" tIns="47779" rIns="95558" bIns="47779" rtlCol="0"/>
          <a:lstStyle>
            <a:lvl1pPr algn="l">
              <a:defRPr sz="1300"/>
            </a:lvl1pPr>
          </a:lstStyle>
          <a:p>
            <a:endParaRPr lang="fr-BE"/>
          </a:p>
        </p:txBody>
      </p:sp>
      <p:sp>
        <p:nvSpPr>
          <p:cNvPr id="3" name="Espace réservé de la date 2"/>
          <p:cNvSpPr>
            <a:spLocks noGrp="1"/>
          </p:cNvSpPr>
          <p:nvPr>
            <p:ph type="dt" sz="quarter" idx="1"/>
          </p:nvPr>
        </p:nvSpPr>
        <p:spPr>
          <a:xfrm>
            <a:off x="3850443" y="1"/>
            <a:ext cx="2945659" cy="496332"/>
          </a:xfrm>
          <a:prstGeom prst="rect">
            <a:avLst/>
          </a:prstGeom>
        </p:spPr>
        <p:txBody>
          <a:bodyPr vert="horz" lIns="95558" tIns="47779" rIns="95558" bIns="47779" rtlCol="0"/>
          <a:lstStyle>
            <a:lvl1pPr algn="r">
              <a:defRPr sz="1300"/>
            </a:lvl1pPr>
          </a:lstStyle>
          <a:p>
            <a:fld id="{7063BE65-4CD3-493D-BA84-1AE3FD807954}" type="datetimeFigureOut">
              <a:rPr lang="fr-BE" smtClean="0"/>
              <a:t>16/11/2016</a:t>
            </a:fld>
            <a:endParaRPr lang="fr-BE"/>
          </a:p>
        </p:txBody>
      </p:sp>
      <p:sp>
        <p:nvSpPr>
          <p:cNvPr id="4" name="Espace réservé du pied de page 3"/>
          <p:cNvSpPr>
            <a:spLocks noGrp="1"/>
          </p:cNvSpPr>
          <p:nvPr>
            <p:ph type="ftr" sz="quarter" idx="2"/>
          </p:nvPr>
        </p:nvSpPr>
        <p:spPr>
          <a:xfrm>
            <a:off x="0" y="9428584"/>
            <a:ext cx="2945659" cy="496332"/>
          </a:xfrm>
          <a:prstGeom prst="rect">
            <a:avLst/>
          </a:prstGeom>
        </p:spPr>
        <p:txBody>
          <a:bodyPr vert="horz" lIns="95558" tIns="47779" rIns="95558" bIns="47779" rtlCol="0" anchor="b"/>
          <a:lstStyle>
            <a:lvl1pPr algn="l">
              <a:defRPr sz="1300"/>
            </a:lvl1pPr>
          </a:lstStyle>
          <a:p>
            <a:endParaRPr lang="fr-BE"/>
          </a:p>
        </p:txBody>
      </p:sp>
      <p:sp>
        <p:nvSpPr>
          <p:cNvPr id="5" name="Espace réservé du numéro de diapositive 4"/>
          <p:cNvSpPr>
            <a:spLocks noGrp="1"/>
          </p:cNvSpPr>
          <p:nvPr>
            <p:ph type="sldNum" sz="quarter" idx="3"/>
          </p:nvPr>
        </p:nvSpPr>
        <p:spPr>
          <a:xfrm>
            <a:off x="3850443" y="9428584"/>
            <a:ext cx="2945659" cy="496332"/>
          </a:xfrm>
          <a:prstGeom prst="rect">
            <a:avLst/>
          </a:prstGeom>
        </p:spPr>
        <p:txBody>
          <a:bodyPr vert="horz" lIns="95558" tIns="47779" rIns="95558" bIns="47779" rtlCol="0" anchor="b"/>
          <a:lstStyle>
            <a:lvl1pPr algn="r">
              <a:defRPr sz="1300"/>
            </a:lvl1pPr>
          </a:lstStyle>
          <a:p>
            <a:fld id="{D28D8695-6255-40E7-8422-293E93B95392}" type="slidenum">
              <a:rPr lang="fr-BE" smtClean="0"/>
              <a:t>‹N°›</a:t>
            </a:fld>
            <a:endParaRPr lang="fr-BE"/>
          </a:p>
        </p:txBody>
      </p:sp>
    </p:spTree>
    <p:extLst>
      <p:ext uri="{BB962C8B-B14F-4D97-AF65-F5344CB8AC3E}">
        <p14:creationId xmlns:p14="http://schemas.microsoft.com/office/powerpoint/2010/main" val="3899858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659" cy="496332"/>
          </a:xfrm>
          <a:prstGeom prst="rect">
            <a:avLst/>
          </a:prstGeom>
        </p:spPr>
        <p:txBody>
          <a:bodyPr vert="horz" lIns="95558" tIns="47779" rIns="95558" bIns="47779" rtlCol="0"/>
          <a:lstStyle>
            <a:lvl1pPr algn="l">
              <a:defRPr sz="1300"/>
            </a:lvl1pPr>
          </a:lstStyle>
          <a:p>
            <a:endParaRPr lang="fr-BE"/>
          </a:p>
        </p:txBody>
      </p:sp>
      <p:sp>
        <p:nvSpPr>
          <p:cNvPr id="3" name="Espace réservé de la date 2"/>
          <p:cNvSpPr>
            <a:spLocks noGrp="1"/>
          </p:cNvSpPr>
          <p:nvPr>
            <p:ph type="dt" idx="1"/>
          </p:nvPr>
        </p:nvSpPr>
        <p:spPr>
          <a:xfrm>
            <a:off x="3850443" y="1"/>
            <a:ext cx="2945659" cy="496332"/>
          </a:xfrm>
          <a:prstGeom prst="rect">
            <a:avLst/>
          </a:prstGeom>
        </p:spPr>
        <p:txBody>
          <a:bodyPr vert="horz" lIns="95558" tIns="47779" rIns="95558" bIns="47779" rtlCol="0"/>
          <a:lstStyle>
            <a:lvl1pPr algn="r">
              <a:defRPr sz="1300"/>
            </a:lvl1pPr>
          </a:lstStyle>
          <a:p>
            <a:fld id="{514F7423-ED49-4AC4-BDFA-C65C87524D50}" type="datetimeFigureOut">
              <a:rPr lang="fr-BE" smtClean="0"/>
              <a:t>16/11/2016</a:t>
            </a:fld>
            <a:endParaRPr lang="fr-BE"/>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558" tIns="47779" rIns="95558" bIns="47779" rtlCol="0" anchor="ctr"/>
          <a:lstStyle/>
          <a:p>
            <a:endParaRPr lang="fr-BE"/>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5558" tIns="47779" rIns="95558" bIns="4777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9428584"/>
            <a:ext cx="2945659" cy="496332"/>
          </a:xfrm>
          <a:prstGeom prst="rect">
            <a:avLst/>
          </a:prstGeom>
        </p:spPr>
        <p:txBody>
          <a:bodyPr vert="horz" lIns="95558" tIns="47779" rIns="95558" bIns="47779" rtlCol="0" anchor="b"/>
          <a:lstStyle>
            <a:lvl1pPr algn="l">
              <a:defRPr sz="1300"/>
            </a:lvl1pPr>
          </a:lstStyle>
          <a:p>
            <a:endParaRPr lang="fr-BE"/>
          </a:p>
        </p:txBody>
      </p:sp>
      <p:sp>
        <p:nvSpPr>
          <p:cNvPr id="7" name="Espace réservé du numéro de diapositive 6"/>
          <p:cNvSpPr>
            <a:spLocks noGrp="1"/>
          </p:cNvSpPr>
          <p:nvPr>
            <p:ph type="sldNum" sz="quarter" idx="5"/>
          </p:nvPr>
        </p:nvSpPr>
        <p:spPr>
          <a:xfrm>
            <a:off x="3850443" y="9428584"/>
            <a:ext cx="2945659" cy="496332"/>
          </a:xfrm>
          <a:prstGeom prst="rect">
            <a:avLst/>
          </a:prstGeom>
        </p:spPr>
        <p:txBody>
          <a:bodyPr vert="horz" lIns="95558" tIns="47779" rIns="95558" bIns="47779" rtlCol="0" anchor="b"/>
          <a:lstStyle>
            <a:lvl1pPr algn="r">
              <a:defRPr sz="1300"/>
            </a:lvl1pPr>
          </a:lstStyle>
          <a:p>
            <a:fld id="{3262AD7C-637E-4974-BEAB-BCD39E97971B}" type="slidenum">
              <a:rPr lang="fr-BE" smtClean="0"/>
              <a:t>‹N°›</a:t>
            </a:fld>
            <a:endParaRPr lang="fr-BE"/>
          </a:p>
        </p:txBody>
      </p:sp>
    </p:spTree>
    <p:extLst>
      <p:ext uri="{BB962C8B-B14F-4D97-AF65-F5344CB8AC3E}">
        <p14:creationId xmlns:p14="http://schemas.microsoft.com/office/powerpoint/2010/main" val="2361142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1</a:t>
            </a:r>
            <a:r>
              <a:rPr lang="fr-BE" baseline="30000" dirty="0" smtClean="0"/>
              <a:t>er</a:t>
            </a:r>
            <a:r>
              <a:rPr lang="fr-BE" baseline="0" dirty="0" smtClean="0"/>
              <a:t> objectif : </a:t>
            </a:r>
            <a:r>
              <a:rPr lang="fr-FR" dirty="0">
                <a:solidFill>
                  <a:schemeClr val="tx2"/>
                </a:solidFill>
              </a:rPr>
              <a:t>quelle échelle d’analyse, quels espaces-milieux prendre en compte, quelles connections avec quels réseaux existants, quelles barrières, quels types d’acteurs</a:t>
            </a:r>
            <a:endParaRPr lang="fr-BE" dirty="0"/>
          </a:p>
        </p:txBody>
      </p:sp>
      <p:sp>
        <p:nvSpPr>
          <p:cNvPr id="4" name="Espace réservé du numéro de diapositive 3"/>
          <p:cNvSpPr>
            <a:spLocks noGrp="1"/>
          </p:cNvSpPr>
          <p:nvPr>
            <p:ph type="sldNum" sz="quarter" idx="10"/>
          </p:nvPr>
        </p:nvSpPr>
        <p:spPr/>
        <p:txBody>
          <a:bodyPr/>
          <a:lstStyle/>
          <a:p>
            <a:fld id="{3262AD7C-637E-4974-BEAB-BCD39E97971B}" type="slidenum">
              <a:rPr lang="fr-BE" smtClean="0"/>
              <a:t>2</a:t>
            </a:fld>
            <a:endParaRPr lang="fr-BE"/>
          </a:p>
        </p:txBody>
      </p:sp>
    </p:spTree>
    <p:extLst>
      <p:ext uri="{BB962C8B-B14F-4D97-AF65-F5344CB8AC3E}">
        <p14:creationId xmlns:p14="http://schemas.microsoft.com/office/powerpoint/2010/main" val="1422512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L'ensemble du projet permettra donc comme annoncé précédemment de construire, à partir d'une coopération transfrontalière un projet global de mise en cohérence écologique de la Vallée de la Sambre et de ses principaux affluents.   Cette vallée au passé industriel étant fortement fragmentée, le projet concourra également à alimenter la question de l'intégration de la nature en ville et la manière de concilier à la fois la préservation de la biodiversité et à la fois les usages et les appropriations liés aux besoins humains. </a:t>
            </a:r>
            <a:endParaRPr lang="fr-BE" dirty="0"/>
          </a:p>
        </p:txBody>
      </p:sp>
      <p:sp>
        <p:nvSpPr>
          <p:cNvPr id="4" name="Espace réservé du numéro de diapositive 3"/>
          <p:cNvSpPr>
            <a:spLocks noGrp="1"/>
          </p:cNvSpPr>
          <p:nvPr>
            <p:ph type="sldNum" sz="quarter" idx="10"/>
          </p:nvPr>
        </p:nvSpPr>
        <p:spPr/>
        <p:txBody>
          <a:bodyPr/>
          <a:lstStyle/>
          <a:p>
            <a:fld id="{3262AD7C-637E-4974-BEAB-BCD39E97971B}" type="slidenum">
              <a:rPr lang="fr-BE" smtClean="0"/>
              <a:t>3</a:t>
            </a:fld>
            <a:endParaRPr lang="fr-BE"/>
          </a:p>
        </p:txBody>
      </p:sp>
    </p:spTree>
    <p:extLst>
      <p:ext uri="{BB962C8B-B14F-4D97-AF65-F5344CB8AC3E}">
        <p14:creationId xmlns:p14="http://schemas.microsoft.com/office/powerpoint/2010/main" val="516339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3262AD7C-637E-4974-BEAB-BCD39E97971B}" type="slidenum">
              <a:rPr lang="fr-BE" smtClean="0"/>
              <a:t>4</a:t>
            </a:fld>
            <a:endParaRPr lang="fr-BE"/>
          </a:p>
        </p:txBody>
      </p:sp>
    </p:spTree>
    <p:extLst>
      <p:ext uri="{BB962C8B-B14F-4D97-AF65-F5344CB8AC3E}">
        <p14:creationId xmlns:p14="http://schemas.microsoft.com/office/powerpoint/2010/main" val="230053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3262AD7C-637E-4974-BEAB-BCD39E97971B}" type="slidenum">
              <a:rPr lang="fr-BE" smtClean="0"/>
              <a:t>5</a:t>
            </a:fld>
            <a:endParaRPr lang="fr-BE"/>
          </a:p>
        </p:txBody>
      </p:sp>
    </p:spTree>
    <p:extLst>
      <p:ext uri="{BB962C8B-B14F-4D97-AF65-F5344CB8AC3E}">
        <p14:creationId xmlns:p14="http://schemas.microsoft.com/office/powerpoint/2010/main" val="1683223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3262AD7C-637E-4974-BEAB-BCD39E97971B}" type="slidenum">
              <a:rPr lang="fr-BE" smtClean="0"/>
              <a:t>6</a:t>
            </a:fld>
            <a:endParaRPr lang="fr-BE"/>
          </a:p>
        </p:txBody>
      </p:sp>
    </p:spTree>
    <p:extLst>
      <p:ext uri="{BB962C8B-B14F-4D97-AF65-F5344CB8AC3E}">
        <p14:creationId xmlns:p14="http://schemas.microsoft.com/office/powerpoint/2010/main" val="1683223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L'ensemble du projet permettra donc comme annoncé précédemment de construire, à partir d'une coopération transfrontalière un projet global de mise en cohérence écologique de la Vallée de la Sambre et de ses principaux affluents.   Cette vallée au passé industriel étant fortement fragmentée, le projet concourra également à alimenter la question de l'intégration de la nature en ville et la manière de concilier à la fois la préservation de la biodiversité et à la fois les usages et les appropriations liés aux besoins humains. </a:t>
            </a:r>
            <a:endParaRPr lang="fr-BE" dirty="0"/>
          </a:p>
        </p:txBody>
      </p:sp>
      <p:sp>
        <p:nvSpPr>
          <p:cNvPr id="4" name="Espace réservé du numéro de diapositive 3"/>
          <p:cNvSpPr>
            <a:spLocks noGrp="1"/>
          </p:cNvSpPr>
          <p:nvPr>
            <p:ph type="sldNum" sz="quarter" idx="10"/>
          </p:nvPr>
        </p:nvSpPr>
        <p:spPr/>
        <p:txBody>
          <a:bodyPr/>
          <a:lstStyle/>
          <a:p>
            <a:fld id="{3262AD7C-637E-4974-BEAB-BCD39E97971B}" type="slidenum">
              <a:rPr lang="fr-BE" smtClean="0"/>
              <a:t>7</a:t>
            </a:fld>
            <a:endParaRPr lang="fr-BE"/>
          </a:p>
        </p:txBody>
      </p:sp>
    </p:spTree>
    <p:extLst>
      <p:ext uri="{BB962C8B-B14F-4D97-AF65-F5344CB8AC3E}">
        <p14:creationId xmlns:p14="http://schemas.microsoft.com/office/powerpoint/2010/main" val="516339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L'ensemble du projet permettra donc comme annoncé précédemment de construire, à partir d'une coopération transfrontalière un projet global de mise en cohérence écologique de la Vallée de la Sambre et de ses principaux affluents.   Cette vallée au passé industriel étant fortement fragmentée, le projet concourra également à alimenter la question de l'intégration de la nature en ville et la manière de concilier à la fois la préservation de la biodiversité et à la fois les usages et les appropriations liés aux besoins humains. </a:t>
            </a:r>
            <a:endParaRPr lang="fr-BE" dirty="0"/>
          </a:p>
        </p:txBody>
      </p:sp>
      <p:sp>
        <p:nvSpPr>
          <p:cNvPr id="4" name="Espace réservé du numéro de diapositive 3"/>
          <p:cNvSpPr>
            <a:spLocks noGrp="1"/>
          </p:cNvSpPr>
          <p:nvPr>
            <p:ph type="sldNum" sz="quarter" idx="10"/>
          </p:nvPr>
        </p:nvSpPr>
        <p:spPr/>
        <p:txBody>
          <a:bodyPr/>
          <a:lstStyle/>
          <a:p>
            <a:fld id="{3262AD7C-637E-4974-BEAB-BCD39E97971B}" type="slidenum">
              <a:rPr lang="fr-BE" smtClean="0"/>
              <a:t>8</a:t>
            </a:fld>
            <a:endParaRPr lang="fr-BE"/>
          </a:p>
        </p:txBody>
      </p:sp>
    </p:spTree>
    <p:extLst>
      <p:ext uri="{BB962C8B-B14F-4D97-AF65-F5344CB8AC3E}">
        <p14:creationId xmlns:p14="http://schemas.microsoft.com/office/powerpoint/2010/main" val="5163391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371600"/>
            <a:ext cx="7848600" cy="1927225"/>
          </a:xfrm>
        </p:spPr>
        <p:txBody>
          <a:bodyPr anchor="b">
            <a:noAutofit/>
          </a:bodyPr>
          <a:lstStyle>
            <a:lvl1pPr>
              <a:defRPr sz="5400" cap="none" baseline="0"/>
            </a:lvl1pPr>
          </a:lstStyle>
          <a:p>
            <a:r>
              <a:rPr lang="fr-FR" dirty="0" err="1" smtClean="0"/>
              <a:t>TVBuONAIR</a:t>
            </a:r>
            <a:endParaRPr lang="en-US" dirty="0"/>
          </a:p>
        </p:txBody>
      </p:sp>
      <p:sp>
        <p:nvSpPr>
          <p:cNvPr id="5" name="Footer Placeholder 4"/>
          <p:cNvSpPr>
            <a:spLocks noGrp="1"/>
          </p:cNvSpPr>
          <p:nvPr>
            <p:ph type="ftr" sz="quarter" idx="11"/>
          </p:nvPr>
        </p:nvSpPr>
        <p:spPr/>
        <p:txBody>
          <a:bodyPr/>
          <a:lstStyle/>
          <a:p>
            <a:endParaRPr lang="fr-BE"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userDrawn="1"/>
        </p:nvSpPr>
        <p:spPr>
          <a:xfrm>
            <a:off x="35496" y="6536377"/>
            <a:ext cx="5832648" cy="276999"/>
          </a:xfrm>
          <a:prstGeom prst="rect">
            <a:avLst/>
          </a:prstGeom>
          <a:noFill/>
        </p:spPr>
        <p:txBody>
          <a:bodyPr wrap="square" rtlCol="0">
            <a:spAutoFit/>
          </a:bodyPr>
          <a:lstStyle/>
          <a:p>
            <a:pPr algn="l"/>
            <a:r>
              <a:rPr lang="fr-BE" sz="1200" dirty="0" smtClean="0">
                <a:solidFill>
                  <a:schemeClr val="tx2"/>
                </a:solidFill>
              </a:rPr>
              <a:t>Séminaire de lancement-17/11/16</a:t>
            </a:r>
            <a:endParaRPr lang="fr-BE" sz="1200" dirty="0">
              <a:solidFill>
                <a:schemeClr val="tx2"/>
              </a:solidFill>
            </a:endParaRPr>
          </a:p>
        </p:txBody>
      </p:sp>
      <p:pic>
        <p:nvPicPr>
          <p:cNvPr id="3" name="Imag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3728" y="4221088"/>
            <a:ext cx="4713669" cy="1903464"/>
          </a:xfrm>
          <a:prstGeom prst="rect">
            <a:avLst/>
          </a:prstGeom>
        </p:spPr>
      </p:pic>
      <p:pic>
        <p:nvPicPr>
          <p:cNvPr id="7" name="Imag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68553" y="6277970"/>
            <a:ext cx="439751" cy="591608"/>
          </a:xfrm>
          <a:prstGeom prst="rect">
            <a:avLst/>
          </a:prstGeom>
        </p:spPr>
      </p:pic>
      <p:pic>
        <p:nvPicPr>
          <p:cNvPr id="4" name="Image 3"/>
          <p:cNvPicPr>
            <a:picLocks noChangeAspect="1"/>
          </p:cNvPicPr>
          <p:nvPr userDrawn="1"/>
        </p:nvPicPr>
        <p:blipFill rotWithShape="1">
          <a:blip r:embed="rId4" cstate="print">
            <a:extLst>
              <a:ext uri="{28A0092B-C50C-407E-A947-70E740481C1C}">
                <a14:useLocalDpi xmlns:a14="http://schemas.microsoft.com/office/drawing/2010/main" val="0"/>
              </a:ext>
            </a:extLst>
          </a:blip>
          <a:srcRect t="-1692" r="62813" b="1"/>
          <a:stretch/>
        </p:blipFill>
        <p:spPr>
          <a:xfrm>
            <a:off x="6415981" y="6277970"/>
            <a:ext cx="431983" cy="585651"/>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D5ABBA39-DCFA-423C-B031-525CBCC92648}" type="datetime2">
              <a:rPr lang="fr-BE" smtClean="0"/>
              <a:t>mercredi 16 novembre 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05D8E340-6496-4C6D-B5C0-D400F6E49A03}"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F782095-0F26-4B62-A815-C7FEB7FFBE06}" type="datetime2">
              <a:rPr lang="fr-BE" smtClean="0"/>
              <a:t>mercredi 16 novembre 2016</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05D8E340-6496-4C6D-B5C0-D400F6E49A03}"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362200"/>
            <a:ext cx="7772400" cy="2200275"/>
          </a:xfrm>
        </p:spPr>
        <p:txBody>
          <a:bodyPr anchor="b">
            <a:normAutofit/>
          </a:bodyPr>
          <a:lstStyle>
            <a:lvl1pPr algn="l">
              <a:defRPr sz="4800" b="0" cap="all"/>
            </a:lvl1pPr>
          </a:lstStyle>
          <a:p>
            <a:r>
              <a:rPr lang="fr-FR" dirty="0" smtClean="0"/>
              <a:t>Le projet</a:t>
            </a:r>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ZoneTexte 8"/>
          <p:cNvSpPr txBox="1"/>
          <p:nvPr userDrawn="1"/>
        </p:nvSpPr>
        <p:spPr>
          <a:xfrm>
            <a:off x="31342" y="6608385"/>
            <a:ext cx="5548770" cy="276999"/>
          </a:xfrm>
          <a:prstGeom prst="rect">
            <a:avLst/>
          </a:prstGeom>
          <a:noFill/>
        </p:spPr>
        <p:txBody>
          <a:bodyPr wrap="square" rtlCol="0">
            <a:spAutoFit/>
          </a:bodyPr>
          <a:lstStyle/>
          <a:p>
            <a:pPr algn="l"/>
            <a:r>
              <a:rPr lang="fr-BE" sz="1200" dirty="0" err="1" smtClean="0">
                <a:solidFill>
                  <a:schemeClr val="tx1"/>
                </a:solidFill>
              </a:rPr>
              <a:t>Séminairede</a:t>
            </a:r>
            <a:r>
              <a:rPr lang="fr-BE" sz="1200" dirty="0" smtClean="0">
                <a:solidFill>
                  <a:schemeClr val="tx1"/>
                </a:solidFill>
              </a:rPr>
              <a:t> lancement-17/11/16-Dia </a:t>
            </a:r>
            <a:fld id="{AC0777CA-4263-4D5B-B3D6-6095ED80989A}" type="slidenum">
              <a:rPr lang="fr-BE" sz="1200" smtClean="0">
                <a:solidFill>
                  <a:schemeClr val="tx1"/>
                </a:solidFill>
              </a:rPr>
              <a:pPr algn="l"/>
              <a:t>‹N°›</a:t>
            </a:fld>
            <a:endParaRPr lang="fr-BE" sz="1200" dirty="0">
              <a:solidFill>
                <a:schemeClr val="tx1"/>
              </a:solidFill>
            </a:endParaRP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8343" y="6262103"/>
            <a:ext cx="1475657" cy="595897"/>
          </a:xfrm>
          <a:prstGeom prst="rect">
            <a:avLst/>
          </a:prstGeom>
        </p:spPr>
      </p:pic>
      <p:pic>
        <p:nvPicPr>
          <p:cNvPr id="6" name="Imag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10365" y="6266618"/>
            <a:ext cx="439751" cy="591608"/>
          </a:xfrm>
          <a:prstGeom prst="rect">
            <a:avLst/>
          </a:prstGeom>
        </p:spPr>
      </p:pic>
      <p:pic>
        <p:nvPicPr>
          <p:cNvPr id="8" name="Image 7"/>
          <p:cNvPicPr>
            <a:picLocks noChangeAspect="1"/>
          </p:cNvPicPr>
          <p:nvPr userDrawn="1"/>
        </p:nvPicPr>
        <p:blipFill rotWithShape="1">
          <a:blip r:embed="rId4" cstate="print">
            <a:extLst>
              <a:ext uri="{28A0092B-C50C-407E-A947-70E740481C1C}">
                <a14:useLocalDpi xmlns:a14="http://schemas.microsoft.com/office/drawing/2010/main" val="0"/>
              </a:ext>
            </a:extLst>
          </a:blip>
          <a:srcRect t="-1692" r="62813" b="1"/>
          <a:stretch/>
        </p:blipFill>
        <p:spPr>
          <a:xfrm>
            <a:off x="6760155" y="6272349"/>
            <a:ext cx="431983" cy="585651"/>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ZoneTexte 6"/>
          <p:cNvSpPr txBox="1"/>
          <p:nvPr userDrawn="1"/>
        </p:nvSpPr>
        <p:spPr>
          <a:xfrm>
            <a:off x="35496" y="6536377"/>
            <a:ext cx="6048672" cy="276999"/>
          </a:xfrm>
          <a:prstGeom prst="rect">
            <a:avLst/>
          </a:prstGeom>
          <a:noFill/>
        </p:spPr>
        <p:txBody>
          <a:bodyPr wrap="square" rtlCol="0">
            <a:spAutoFit/>
          </a:bodyPr>
          <a:lstStyle/>
          <a:p>
            <a:pPr algn="l"/>
            <a:r>
              <a:rPr lang="fr-BE" sz="1200" dirty="0" smtClean="0">
                <a:solidFill>
                  <a:schemeClr val="tx2"/>
                </a:solidFill>
              </a:rPr>
              <a:t>Séminaire de lancement-17/11/16-Dia </a:t>
            </a:r>
            <a:fld id="{2EB8B840-3148-4D4C-BE1D-CD1A562C6E5E}" type="slidenum">
              <a:rPr lang="fr-BE" sz="1200" smtClean="0">
                <a:solidFill>
                  <a:schemeClr val="tx2"/>
                </a:solidFill>
              </a:rPr>
              <a:pPr algn="l"/>
              <a:t>‹N°›</a:t>
            </a:fld>
            <a:endParaRPr lang="fr-BE" sz="1200" dirty="0">
              <a:solidFill>
                <a:schemeClr val="tx2"/>
              </a:solidFill>
            </a:endParaRPr>
          </a:p>
        </p:txBody>
      </p:sp>
      <p:cxnSp>
        <p:nvCxnSpPr>
          <p:cNvPr id="5" name="Connecteur droit 4"/>
          <p:cNvCxnSpPr/>
          <p:nvPr userDrawn="1"/>
        </p:nvCxnSpPr>
        <p:spPr>
          <a:xfrm flipV="1">
            <a:off x="5004048" y="6213459"/>
            <a:ext cx="4139952" cy="596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68343" y="6262103"/>
            <a:ext cx="1475657" cy="595897"/>
          </a:xfrm>
          <a:prstGeom prst="rect">
            <a:avLst/>
          </a:prstGeom>
        </p:spPr>
      </p:pic>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64288" y="6240573"/>
            <a:ext cx="439751" cy="591608"/>
          </a:xfrm>
          <a:prstGeom prst="rect">
            <a:avLst/>
          </a:prstGeom>
        </p:spPr>
      </p:pic>
      <p:pic>
        <p:nvPicPr>
          <p:cNvPr id="10" name="Image 9"/>
          <p:cNvPicPr>
            <a:picLocks noChangeAspect="1"/>
          </p:cNvPicPr>
          <p:nvPr userDrawn="1"/>
        </p:nvPicPr>
        <p:blipFill rotWithShape="1">
          <a:blip r:embed="rId4" cstate="print">
            <a:extLst>
              <a:ext uri="{28A0092B-C50C-407E-A947-70E740481C1C}">
                <a14:useLocalDpi xmlns:a14="http://schemas.microsoft.com/office/drawing/2010/main" val="0"/>
              </a:ext>
            </a:extLst>
          </a:blip>
          <a:srcRect t="-1692" r="62813" b="1"/>
          <a:stretch/>
        </p:blipFill>
        <p:spPr>
          <a:xfrm>
            <a:off x="6700153" y="6247495"/>
            <a:ext cx="431983" cy="585651"/>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F2DAA29-E414-4045-BC65-80CDCB6E756A}" type="datetime2">
              <a:rPr lang="fr-BE" smtClean="0"/>
              <a:t>mercredi 16 novembre 2016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05D8E340-6496-4C6D-B5C0-D400F6E49A03}" type="slidenum">
              <a:rPr lang="fr-BE" smtClean="0"/>
              <a:t>‹N°›</a:t>
            </a:fld>
            <a:endParaRPr lang="fr-BE"/>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D828421-F9D4-4C0B-89FD-3352985D1E65}" type="datetime2">
              <a:rPr lang="fr-BE" smtClean="0"/>
              <a:t>mercredi 16 novembre 2016</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05D8E340-6496-4C6D-B5C0-D400F6E49A03}" type="slidenum">
              <a:rPr lang="fr-BE" smtClean="0"/>
              <a:t>‹N°›</a:t>
            </a:fld>
            <a:endParaRPr lang="fr-BE"/>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0E632E74-2290-453B-B9C9-54B76D7BB15C}" type="datetime2">
              <a:rPr lang="fr-BE" smtClean="0"/>
              <a:t>mercredi 16 novembre 2016</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05D8E340-6496-4C6D-B5C0-D400F6E49A03}"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2447D-87DB-4DD3-B1C5-1B43BB70FA9D}" type="datetime2">
              <a:rPr lang="fr-BE" smtClean="0"/>
              <a:t>mercredi 16 novembre 2016</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05D8E340-6496-4C6D-B5C0-D400F6E49A03}"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A964785-98EF-400D-9344-3D92E341FB14}" type="datetime2">
              <a:rPr lang="fr-BE" smtClean="0"/>
              <a:t>mercredi 16 novembre 2016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05D8E340-6496-4C6D-B5C0-D400F6E49A03}" type="slidenum">
              <a:rPr lang="fr-BE" smtClean="0"/>
              <a:t>‹N°›</a:t>
            </a:fld>
            <a:endParaRPr lang="fr-BE"/>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8D78FD8-5C17-4F96-A66F-9C79D174C03A}" type="datetime2">
              <a:rPr lang="fr-BE" smtClean="0"/>
              <a:t>mercredi 16 novembre 2016</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05D8E340-6496-4C6D-B5C0-D400F6E49A03}" type="slidenum">
              <a:rPr lang="fr-BE" smtClean="0"/>
              <a:t>‹N°›</a:t>
            </a:fld>
            <a:endParaRPr lang="fr-BE"/>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340768"/>
            <a:ext cx="8229600" cy="990600"/>
          </a:xfrm>
          <a:prstGeom prst="rect">
            <a:avLst/>
          </a:prstGeom>
        </p:spPr>
        <p:txBody>
          <a:bodyPr vert="horz" lIns="91440" tIns="45720" rIns="91440" bIns="45720" rtlCol="0" anchor="ctr">
            <a:normAutofit/>
          </a:bodyPr>
          <a:lstStyle/>
          <a:p>
            <a:r>
              <a:rPr lang="fr-FR" dirty="0" smtClean="0"/>
              <a:t>Modifiez le style du titre&lt;</a:t>
            </a:r>
            <a:endParaRPr lang="en-US" dirty="0"/>
          </a:p>
        </p:txBody>
      </p:sp>
      <p:sp>
        <p:nvSpPr>
          <p:cNvPr id="3" name="Text Placeholder 2"/>
          <p:cNvSpPr>
            <a:spLocks noGrp="1"/>
          </p:cNvSpPr>
          <p:nvPr>
            <p:ph type="body" idx="1"/>
          </p:nvPr>
        </p:nvSpPr>
        <p:spPr>
          <a:xfrm>
            <a:off x="457200" y="2420888"/>
            <a:ext cx="8229600" cy="4056112"/>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niveau&lt;&lt;&lt;&lt;</a:t>
            </a:r>
          </a:p>
          <a:p>
            <a:pPr lvl="3"/>
            <a:r>
              <a:rPr lang="fr-FR" dirty="0" smtClean="0"/>
              <a:t>Quatrième niveau</a:t>
            </a:r>
          </a:p>
          <a:p>
            <a:pPr lvl="4"/>
            <a:r>
              <a:rPr lang="fr-FR" dirty="0" smtClean="0"/>
              <a:t>Cinquième niveau</a:t>
            </a:r>
            <a:endParaRPr lang="en-US" dirty="0"/>
          </a:p>
        </p:txBody>
      </p:sp>
      <p:sp>
        <p:nvSpPr>
          <p:cNvPr id="7" name="Rectangle 6"/>
          <p:cNvSpPr/>
          <p:nvPr/>
        </p:nvSpPr>
        <p:spPr>
          <a:xfrm>
            <a:off x="0" y="0"/>
            <a:ext cx="9144000" cy="6926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0FC0E81-CC8C-4870-9279-BA9BB5148058}" type="datetime2">
              <a:rPr lang="fr-BE" smtClean="0"/>
              <a:t>mercredi 16 novembre 2016</a:t>
            </a:fld>
            <a:endParaRPr lang="fr-BE"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BE"/>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5D8E340-6496-4C6D-B5C0-D400F6E49A03}" type="slidenum">
              <a:rPr lang="fr-BE" smtClean="0"/>
              <a:t>‹N°›</a:t>
            </a:fld>
            <a:endParaRPr lang="fr-BE" dirty="0"/>
          </a:p>
        </p:txBody>
      </p:sp>
    </p:spTree>
  </p:cSld>
  <p:clrMap bg1="lt1" tx1="dk1" bg2="lt2" tx2="dk2" accent1="accent1" accent2="accent2" accent3="accent3" accent4="accent4" accent5="accent5" accent6="accent6" hlink="hlink" folHlink="folHlink"/>
  <p:sldLayoutIdLst>
    <p:sldLayoutId id="2147483685" r:id="rId1"/>
    <p:sldLayoutId id="2147483687" r:id="rId2"/>
    <p:sldLayoutId id="2147483686"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ft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BE" dirty="0" err="1" smtClean="0"/>
              <a:t>TVB</a:t>
            </a:r>
            <a:r>
              <a:rPr lang="fr-BE" cap="none" dirty="0" err="1" smtClean="0"/>
              <a:t>u</a:t>
            </a:r>
            <a:r>
              <a:rPr lang="fr-BE" dirty="0" err="1" smtClean="0"/>
              <a:t>ONAIR</a:t>
            </a:r>
            <a:r>
              <a:rPr lang="fr-BE" dirty="0"/>
              <a:t/>
            </a:r>
            <a:br>
              <a:rPr lang="fr-BE" dirty="0"/>
            </a:br>
            <a:r>
              <a:rPr lang="fr-BE" dirty="0" smtClean="0"/>
              <a:t>Atelier -</a:t>
            </a:r>
            <a:r>
              <a:rPr lang="fr-BE" dirty="0"/>
              <a:t>	Données et sensibilisation</a:t>
            </a:r>
          </a:p>
        </p:txBody>
      </p:sp>
      <p:sp>
        <p:nvSpPr>
          <p:cNvPr id="7" name="ZoneTexte 6"/>
          <p:cNvSpPr txBox="1"/>
          <p:nvPr/>
        </p:nvSpPr>
        <p:spPr>
          <a:xfrm>
            <a:off x="755576" y="3501008"/>
            <a:ext cx="7128792" cy="369332"/>
          </a:xfrm>
          <a:prstGeom prst="rect">
            <a:avLst/>
          </a:prstGeom>
          <a:noFill/>
        </p:spPr>
        <p:txBody>
          <a:bodyPr wrap="square" rtlCol="0">
            <a:spAutoFit/>
          </a:bodyPr>
          <a:lstStyle/>
          <a:p>
            <a:r>
              <a:rPr lang="fr-BE" dirty="0" smtClean="0">
                <a:solidFill>
                  <a:schemeClr val="tx2"/>
                </a:solidFill>
              </a:rPr>
              <a:t>Reconnecter les habitats naturels en milieu urbanisé</a:t>
            </a:r>
            <a:endParaRPr lang="fr-BE" dirty="0">
              <a:solidFill>
                <a:schemeClr val="tx2"/>
              </a:solidFill>
            </a:endParaRPr>
          </a:p>
        </p:txBody>
      </p:sp>
      <p:pic>
        <p:nvPicPr>
          <p:cNvPr id="3" name="Image 2" descr="Oral du Bac… Questions fréquemment posées… | Espace Pédagogiqu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4328" y="980728"/>
            <a:ext cx="1152525" cy="1133475"/>
          </a:xfrm>
          <a:prstGeom prst="rect">
            <a:avLst/>
          </a:prstGeom>
        </p:spPr>
      </p:pic>
    </p:spTree>
    <p:extLst>
      <p:ext uri="{BB962C8B-B14F-4D97-AF65-F5344CB8AC3E}">
        <p14:creationId xmlns:p14="http://schemas.microsoft.com/office/powerpoint/2010/main" val="803188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
          <p:cNvSpPr txBox="1">
            <a:spLocks/>
          </p:cNvSpPr>
          <p:nvPr/>
        </p:nvSpPr>
        <p:spPr>
          <a:xfrm>
            <a:off x="467544" y="-171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fr-BE" dirty="0" smtClean="0"/>
              <a:t>Objectifs de la journée</a:t>
            </a:r>
            <a:endParaRPr lang="fr-BE" dirty="0"/>
          </a:p>
        </p:txBody>
      </p:sp>
      <p:sp>
        <p:nvSpPr>
          <p:cNvPr id="11" name="ZoneTexte 10"/>
          <p:cNvSpPr txBox="1"/>
          <p:nvPr/>
        </p:nvSpPr>
        <p:spPr>
          <a:xfrm>
            <a:off x="195919" y="1700808"/>
            <a:ext cx="8964488" cy="3170099"/>
          </a:xfrm>
          <a:prstGeom prst="rect">
            <a:avLst/>
          </a:prstGeom>
          <a:noFill/>
        </p:spPr>
        <p:txBody>
          <a:bodyPr wrap="square" rtlCol="0">
            <a:spAutoFit/>
          </a:bodyPr>
          <a:lstStyle/>
          <a:p>
            <a:pPr marL="285750" indent="-285750">
              <a:lnSpc>
                <a:spcPct val="150000"/>
              </a:lnSpc>
              <a:spcBef>
                <a:spcPts val="600"/>
              </a:spcBef>
              <a:spcAft>
                <a:spcPts val="600"/>
              </a:spcAft>
              <a:buFont typeface="Wingdings" panose="05000000000000000000" pitchFamily="2" charset="2"/>
              <a:buChar char="Ø"/>
            </a:pPr>
            <a:r>
              <a:rPr lang="fr-FR" sz="2400" dirty="0" smtClean="0"/>
              <a:t>Définir collectivement une </a:t>
            </a:r>
            <a:r>
              <a:rPr lang="fr-FR" sz="2400" dirty="0" err="1"/>
              <a:t>TVBu</a:t>
            </a:r>
            <a:r>
              <a:rPr lang="fr-FR" sz="2400" dirty="0"/>
              <a:t> </a:t>
            </a:r>
            <a:r>
              <a:rPr lang="fr-FR" sz="2400" dirty="0" smtClean="0"/>
              <a:t>transfrontalière</a:t>
            </a:r>
            <a:endParaRPr lang="fr-FR" sz="2400" dirty="0"/>
          </a:p>
          <a:p>
            <a:pPr marL="285750" indent="-285750">
              <a:lnSpc>
                <a:spcPct val="150000"/>
              </a:lnSpc>
              <a:spcBef>
                <a:spcPts val="600"/>
              </a:spcBef>
              <a:spcAft>
                <a:spcPts val="600"/>
              </a:spcAft>
              <a:buFont typeface="Wingdings" panose="05000000000000000000" pitchFamily="2" charset="2"/>
              <a:buChar char="Ø"/>
            </a:pPr>
            <a:r>
              <a:rPr lang="fr-FR" sz="2400" dirty="0" smtClean="0"/>
              <a:t>Définir </a:t>
            </a:r>
            <a:r>
              <a:rPr lang="fr-FR" sz="2400" dirty="0"/>
              <a:t>les forces, faiblesses et enjeux du territoire de la Sambre transfrontalière</a:t>
            </a:r>
          </a:p>
          <a:p>
            <a:pPr marL="285750" indent="-285750">
              <a:lnSpc>
                <a:spcPct val="150000"/>
              </a:lnSpc>
              <a:spcBef>
                <a:spcPts val="600"/>
              </a:spcBef>
              <a:spcAft>
                <a:spcPts val="600"/>
              </a:spcAft>
              <a:buFont typeface="Wingdings" panose="05000000000000000000" pitchFamily="2" charset="2"/>
              <a:buChar char="Ø"/>
            </a:pPr>
            <a:r>
              <a:rPr lang="fr-FR" sz="2400" dirty="0" smtClean="0"/>
              <a:t>Identifier </a:t>
            </a:r>
            <a:r>
              <a:rPr lang="fr-FR" sz="2400" dirty="0"/>
              <a:t>les moyens de </a:t>
            </a:r>
            <a:r>
              <a:rPr lang="fr-FR" sz="2400" dirty="0" smtClean="0"/>
              <a:t>prendre en </a:t>
            </a:r>
            <a:r>
              <a:rPr lang="fr-FR" sz="2400" dirty="0"/>
              <a:t>compte </a:t>
            </a:r>
            <a:r>
              <a:rPr lang="fr-FR" sz="2400" dirty="0" smtClean="0"/>
              <a:t>la </a:t>
            </a:r>
            <a:r>
              <a:rPr lang="fr-FR" sz="2400" dirty="0"/>
              <a:t>TVB dans le milieu urbanisé d’un territoire transfrontalier</a:t>
            </a:r>
          </a:p>
        </p:txBody>
      </p:sp>
    </p:spTree>
    <p:extLst>
      <p:ext uri="{BB962C8B-B14F-4D97-AF65-F5344CB8AC3E}">
        <p14:creationId xmlns:p14="http://schemas.microsoft.com/office/powerpoint/2010/main" val="3042805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
          <p:cNvSpPr txBox="1">
            <a:spLocks/>
          </p:cNvSpPr>
          <p:nvPr/>
        </p:nvSpPr>
        <p:spPr>
          <a:xfrm>
            <a:off x="467544" y="-171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fr-BE" dirty="0" smtClean="0"/>
              <a:t>Objectifs de </a:t>
            </a:r>
            <a:r>
              <a:rPr lang="fr-BE" dirty="0" smtClean="0"/>
              <a:t>cet atelier</a:t>
            </a:r>
            <a:endParaRPr lang="fr-BE" dirty="0"/>
          </a:p>
        </p:txBody>
      </p:sp>
      <p:sp>
        <p:nvSpPr>
          <p:cNvPr id="11" name="ZoneTexte 10"/>
          <p:cNvSpPr txBox="1"/>
          <p:nvPr/>
        </p:nvSpPr>
        <p:spPr>
          <a:xfrm>
            <a:off x="0" y="1772816"/>
            <a:ext cx="9144000" cy="3170099"/>
          </a:xfrm>
          <a:prstGeom prst="rect">
            <a:avLst/>
          </a:prstGeom>
          <a:noFill/>
        </p:spPr>
        <p:txBody>
          <a:bodyPr wrap="square" rtlCol="0">
            <a:spAutoFit/>
          </a:bodyPr>
          <a:lstStyle/>
          <a:p>
            <a:pPr>
              <a:lnSpc>
                <a:spcPct val="150000"/>
              </a:lnSpc>
              <a:spcBef>
                <a:spcPts val="600"/>
              </a:spcBef>
              <a:spcAft>
                <a:spcPts val="600"/>
              </a:spcAft>
            </a:pPr>
            <a:r>
              <a:rPr lang="fr-FR" sz="2400" dirty="0" smtClean="0"/>
              <a:t>Recueillir vos remarques, conseils, suggestions, expériences sur : </a:t>
            </a:r>
          </a:p>
          <a:p>
            <a:pPr marL="1524000" indent="-342900">
              <a:lnSpc>
                <a:spcPct val="150000"/>
              </a:lnSpc>
              <a:spcBef>
                <a:spcPts val="600"/>
              </a:spcBef>
              <a:spcAft>
                <a:spcPts val="600"/>
              </a:spcAft>
              <a:buFont typeface="Wingdings" panose="05000000000000000000" pitchFamily="2" charset="2"/>
              <a:buChar char="Ø"/>
            </a:pPr>
            <a:r>
              <a:rPr lang="fr-FR" sz="2400" dirty="0"/>
              <a:t>l</a:t>
            </a:r>
            <a:r>
              <a:rPr lang="fr-FR" sz="2400" dirty="0" smtClean="0"/>
              <a:t>a place des sciences participatives dans le volet sensibilisation du projet</a:t>
            </a:r>
          </a:p>
          <a:p>
            <a:pPr marL="1524000" indent="-342900">
              <a:lnSpc>
                <a:spcPct val="150000"/>
              </a:lnSpc>
              <a:spcBef>
                <a:spcPts val="600"/>
              </a:spcBef>
              <a:spcAft>
                <a:spcPts val="600"/>
              </a:spcAft>
              <a:buFont typeface="Wingdings" panose="05000000000000000000" pitchFamily="2" charset="2"/>
              <a:buChar char="Ø"/>
            </a:pPr>
            <a:r>
              <a:rPr lang="fr-FR" sz="2400" dirty="0"/>
              <a:t>l</a:t>
            </a:r>
            <a:r>
              <a:rPr lang="fr-FR" sz="2400" dirty="0" smtClean="0"/>
              <a:t>es opportunités et obstacles à lever pour la récolte de </a:t>
            </a:r>
            <a:r>
              <a:rPr lang="fr-FR" sz="2400" dirty="0"/>
              <a:t>données transfrontalières</a:t>
            </a:r>
            <a:r>
              <a:rPr lang="fr-FR" sz="2400" dirty="0" smtClean="0"/>
              <a:t> </a:t>
            </a:r>
            <a:endParaRPr lang="fr-FR" sz="2400" dirty="0" smtClean="0"/>
          </a:p>
        </p:txBody>
      </p:sp>
    </p:spTree>
    <p:extLst>
      <p:ext uri="{BB962C8B-B14F-4D97-AF65-F5344CB8AC3E}">
        <p14:creationId xmlns:p14="http://schemas.microsoft.com/office/powerpoint/2010/main" val="527162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
          <p:cNvSpPr txBox="1">
            <a:spLocks/>
          </p:cNvSpPr>
          <p:nvPr/>
        </p:nvSpPr>
        <p:spPr>
          <a:xfrm>
            <a:off x="467544" y="-171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fr-BE" dirty="0" smtClean="0"/>
              <a:t>Déroulé de cet atelier</a:t>
            </a:r>
            <a:endParaRPr lang="fr-BE" dirty="0"/>
          </a:p>
        </p:txBody>
      </p:sp>
      <p:sp>
        <p:nvSpPr>
          <p:cNvPr id="11" name="ZoneTexte 10"/>
          <p:cNvSpPr txBox="1"/>
          <p:nvPr/>
        </p:nvSpPr>
        <p:spPr>
          <a:xfrm>
            <a:off x="179512" y="1772816"/>
            <a:ext cx="8964488" cy="3323987"/>
          </a:xfrm>
          <a:prstGeom prst="rect">
            <a:avLst/>
          </a:prstGeom>
          <a:noFill/>
        </p:spPr>
        <p:txBody>
          <a:bodyPr wrap="square" rtlCol="0">
            <a:spAutoFit/>
          </a:bodyPr>
          <a:lstStyle/>
          <a:p>
            <a:pPr marL="285750" indent="-285750">
              <a:lnSpc>
                <a:spcPct val="150000"/>
              </a:lnSpc>
              <a:spcBef>
                <a:spcPts val="600"/>
              </a:spcBef>
              <a:spcAft>
                <a:spcPts val="600"/>
              </a:spcAft>
              <a:buFont typeface="Wingdings" panose="05000000000000000000" pitchFamily="2" charset="2"/>
              <a:buChar char="Ø"/>
            </a:pPr>
            <a:r>
              <a:rPr lang="fr-FR" sz="2400" dirty="0" smtClean="0"/>
              <a:t>Trois interventions suivies de questions / réponses de clarification							</a:t>
            </a:r>
            <a:r>
              <a:rPr lang="fr-FR" sz="2000" dirty="0" smtClean="0"/>
              <a:t>(3x20min)</a:t>
            </a:r>
            <a:endParaRPr lang="fr-FR" sz="2400" dirty="0" smtClean="0"/>
          </a:p>
          <a:p>
            <a:pPr marL="285750" indent="-285750">
              <a:lnSpc>
                <a:spcPct val="150000"/>
              </a:lnSpc>
              <a:spcBef>
                <a:spcPts val="600"/>
              </a:spcBef>
              <a:spcAft>
                <a:spcPts val="600"/>
              </a:spcAft>
              <a:buFont typeface="Wingdings" panose="05000000000000000000" pitchFamily="2" charset="2"/>
              <a:buChar char="Ø"/>
            </a:pPr>
            <a:r>
              <a:rPr lang="fr-FR" sz="2400" dirty="0" smtClean="0"/>
              <a:t>Débat							</a:t>
            </a:r>
            <a:r>
              <a:rPr lang="fr-FR" sz="2000" dirty="0" smtClean="0"/>
              <a:t>(30min)</a:t>
            </a:r>
          </a:p>
          <a:p>
            <a:pPr marL="285750" indent="-285750">
              <a:lnSpc>
                <a:spcPct val="150000"/>
              </a:lnSpc>
              <a:spcBef>
                <a:spcPts val="600"/>
              </a:spcBef>
              <a:spcAft>
                <a:spcPts val="600"/>
              </a:spcAft>
              <a:buFont typeface="Wingdings" panose="05000000000000000000" pitchFamily="2" charset="2"/>
              <a:buChar char="Ø"/>
            </a:pPr>
            <a:endParaRPr lang="fr-FR" sz="2400" dirty="0">
              <a:solidFill>
                <a:schemeClr val="tx2"/>
              </a:solidFill>
            </a:endParaRPr>
          </a:p>
          <a:p>
            <a:pPr marL="285750" indent="-285750">
              <a:lnSpc>
                <a:spcPct val="150000"/>
              </a:lnSpc>
              <a:spcBef>
                <a:spcPts val="600"/>
              </a:spcBef>
              <a:spcAft>
                <a:spcPts val="600"/>
              </a:spcAft>
              <a:buFont typeface="Wingdings" panose="05000000000000000000" pitchFamily="2" charset="2"/>
              <a:buChar char="Ø"/>
            </a:pPr>
            <a:endParaRPr lang="fr-FR" sz="2400" dirty="0">
              <a:solidFill>
                <a:schemeClr val="tx2"/>
              </a:solidFill>
            </a:endParaRPr>
          </a:p>
        </p:txBody>
      </p:sp>
      <p:sp>
        <p:nvSpPr>
          <p:cNvPr id="4" name="ZoneTexte 3"/>
          <p:cNvSpPr txBox="1"/>
          <p:nvPr/>
        </p:nvSpPr>
        <p:spPr>
          <a:xfrm>
            <a:off x="179512" y="4257089"/>
            <a:ext cx="8964488" cy="1908215"/>
          </a:xfrm>
          <a:prstGeom prst="rect">
            <a:avLst/>
          </a:prstGeom>
          <a:noFill/>
        </p:spPr>
        <p:txBody>
          <a:bodyPr wrap="square" rtlCol="0">
            <a:spAutoFit/>
          </a:bodyPr>
          <a:lstStyle/>
          <a:p>
            <a:pPr marL="285750" indent="-285750">
              <a:lnSpc>
                <a:spcPct val="150000"/>
              </a:lnSpc>
              <a:spcBef>
                <a:spcPts val="600"/>
              </a:spcBef>
              <a:spcAft>
                <a:spcPts val="600"/>
              </a:spcAft>
              <a:buFont typeface="Wingdings" panose="05000000000000000000" pitchFamily="2" charset="2"/>
              <a:buChar char="Ø"/>
            </a:pPr>
            <a:r>
              <a:rPr lang="fr-FR" sz="2400" dirty="0" smtClean="0">
                <a:solidFill>
                  <a:schemeClr val="accent1">
                    <a:lumMod val="75000"/>
                  </a:schemeClr>
                </a:solidFill>
              </a:rPr>
              <a:t>Prise de notes sur ordinateur</a:t>
            </a:r>
          </a:p>
          <a:p>
            <a:pPr marL="285750" indent="-285750">
              <a:lnSpc>
                <a:spcPct val="150000"/>
              </a:lnSpc>
              <a:spcBef>
                <a:spcPts val="600"/>
              </a:spcBef>
              <a:spcAft>
                <a:spcPts val="600"/>
              </a:spcAft>
              <a:buFont typeface="Wingdings" panose="05000000000000000000" pitchFamily="2" charset="2"/>
              <a:buChar char="Ø"/>
            </a:pPr>
            <a:r>
              <a:rPr lang="fr-FR" sz="2400" dirty="0" smtClean="0">
                <a:solidFill>
                  <a:schemeClr val="accent1">
                    <a:lumMod val="75000"/>
                  </a:schemeClr>
                </a:solidFill>
              </a:rPr>
              <a:t>Diaporamas des intervenants et compte-rendu disponibles sur le site </a:t>
            </a:r>
            <a:r>
              <a:rPr lang="fr-FR" sz="2400" dirty="0" err="1" smtClean="0">
                <a:solidFill>
                  <a:schemeClr val="accent1">
                    <a:lumMod val="75000"/>
                  </a:schemeClr>
                </a:solidFill>
              </a:rPr>
              <a:t>TVBuONAIR</a:t>
            </a:r>
            <a:endParaRPr lang="fr-FR" sz="2400" dirty="0">
              <a:solidFill>
                <a:schemeClr val="accent1">
                  <a:lumMod val="75000"/>
                </a:schemeClr>
              </a:solidFill>
            </a:endParaRPr>
          </a:p>
        </p:txBody>
      </p:sp>
    </p:spTree>
    <p:extLst>
      <p:ext uri="{BB962C8B-B14F-4D97-AF65-F5344CB8AC3E}">
        <p14:creationId xmlns:p14="http://schemas.microsoft.com/office/powerpoint/2010/main" val="2603390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
          <p:cNvSpPr txBox="1">
            <a:spLocks/>
          </p:cNvSpPr>
          <p:nvPr/>
        </p:nvSpPr>
        <p:spPr>
          <a:xfrm>
            <a:off x="467544" y="-171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fr-BE" dirty="0" smtClean="0"/>
              <a:t>Les intervenants de cet atelier</a:t>
            </a:r>
            <a:endParaRPr lang="fr-BE" dirty="0"/>
          </a:p>
        </p:txBody>
      </p:sp>
      <p:sp>
        <p:nvSpPr>
          <p:cNvPr id="11" name="ZoneTexte 10"/>
          <p:cNvSpPr txBox="1"/>
          <p:nvPr/>
        </p:nvSpPr>
        <p:spPr>
          <a:xfrm>
            <a:off x="179512" y="1064925"/>
            <a:ext cx="8964488" cy="5478423"/>
          </a:xfrm>
          <a:prstGeom prst="rect">
            <a:avLst/>
          </a:prstGeom>
          <a:noFill/>
        </p:spPr>
        <p:txBody>
          <a:bodyPr wrap="square" rtlCol="0">
            <a:spAutoFit/>
          </a:bodyPr>
          <a:lstStyle/>
          <a:p>
            <a:pPr marL="285750" indent="-285750">
              <a:lnSpc>
                <a:spcPct val="150000"/>
              </a:lnSpc>
              <a:spcBef>
                <a:spcPts val="600"/>
              </a:spcBef>
              <a:spcAft>
                <a:spcPts val="600"/>
              </a:spcAft>
              <a:buFont typeface="Wingdings" panose="05000000000000000000" pitchFamily="2" charset="2"/>
              <a:buChar char="Ø"/>
            </a:pPr>
            <a:r>
              <a:rPr lang="fr-FR" sz="2400" dirty="0" smtClean="0"/>
              <a:t>Laurent CHOCHOIS, Coordinateur de l’Union régionale des CPIE Hauts-de-France (F)</a:t>
            </a:r>
          </a:p>
          <a:p>
            <a:pPr marL="742950" lvl="1" indent="-285750">
              <a:lnSpc>
                <a:spcPct val="150000"/>
              </a:lnSpc>
              <a:spcBef>
                <a:spcPts val="600"/>
              </a:spcBef>
              <a:spcAft>
                <a:spcPts val="600"/>
              </a:spcAft>
              <a:buFont typeface="Wingdings" panose="05000000000000000000" pitchFamily="2" charset="2"/>
              <a:buChar char="Ø"/>
            </a:pPr>
            <a:r>
              <a:rPr lang="fr-FR" sz="2000" i="1" dirty="0" smtClean="0">
                <a:solidFill>
                  <a:schemeClr val="accent1">
                    <a:lumMod val="75000"/>
                  </a:schemeClr>
                </a:solidFill>
              </a:rPr>
              <a:t>Les sciences participatives dans le Nord-Pas-de-Calais</a:t>
            </a:r>
            <a:endParaRPr lang="fr-FR" sz="2000" i="1" dirty="0">
              <a:solidFill>
                <a:schemeClr val="accent1">
                  <a:lumMod val="75000"/>
                </a:schemeClr>
              </a:solidFill>
            </a:endParaRPr>
          </a:p>
          <a:p>
            <a:pPr marL="285750" indent="-285750">
              <a:lnSpc>
                <a:spcPct val="150000"/>
              </a:lnSpc>
              <a:spcBef>
                <a:spcPts val="600"/>
              </a:spcBef>
              <a:spcAft>
                <a:spcPts val="600"/>
              </a:spcAft>
              <a:buFont typeface="Wingdings" panose="05000000000000000000" pitchFamily="2" charset="2"/>
              <a:buChar char="Ø"/>
            </a:pPr>
            <a:r>
              <a:rPr lang="fr-FR" sz="2400" dirty="0" smtClean="0"/>
              <a:t>Thibault PAUWELS, Responsable pédagogique du Conservatoire botanique national de Bailleul (F)</a:t>
            </a:r>
          </a:p>
          <a:p>
            <a:pPr marL="742950" lvl="1" indent="-285750">
              <a:lnSpc>
                <a:spcPct val="150000"/>
              </a:lnSpc>
              <a:spcBef>
                <a:spcPts val="600"/>
              </a:spcBef>
              <a:spcAft>
                <a:spcPts val="600"/>
              </a:spcAft>
              <a:buFont typeface="Wingdings" panose="05000000000000000000" pitchFamily="2" charset="2"/>
              <a:buChar char="Ø"/>
            </a:pPr>
            <a:r>
              <a:rPr lang="fr-FR" sz="2000" i="1" dirty="0" smtClean="0">
                <a:solidFill>
                  <a:schemeClr val="accent1">
                    <a:lumMod val="75000"/>
                  </a:schemeClr>
                </a:solidFill>
              </a:rPr>
              <a:t>Digitale, un outil de collecte des données botaniques</a:t>
            </a:r>
          </a:p>
          <a:p>
            <a:pPr marL="742950" lvl="1" indent="-285750">
              <a:lnSpc>
                <a:spcPct val="150000"/>
              </a:lnSpc>
              <a:spcBef>
                <a:spcPts val="600"/>
              </a:spcBef>
              <a:spcAft>
                <a:spcPts val="600"/>
              </a:spcAft>
              <a:buFont typeface="Wingdings" panose="05000000000000000000" pitchFamily="2" charset="2"/>
              <a:buChar char="Ø"/>
            </a:pPr>
            <a:r>
              <a:rPr lang="fr-FR" sz="2000" i="1" dirty="0" smtClean="0">
                <a:solidFill>
                  <a:schemeClr val="accent1">
                    <a:lumMod val="75000"/>
                  </a:schemeClr>
                </a:solidFill>
              </a:rPr>
              <a:t>« Gui est là » et « Marguerite est dans le pré », deux exemples de sciences participatives</a:t>
            </a:r>
            <a:endParaRPr lang="fr-FR" sz="2000" i="1" dirty="0">
              <a:solidFill>
                <a:schemeClr val="accent1">
                  <a:lumMod val="75000"/>
                </a:schemeClr>
              </a:solidFill>
            </a:endParaRPr>
          </a:p>
          <a:p>
            <a:pPr marL="285750" indent="-285750">
              <a:lnSpc>
                <a:spcPct val="150000"/>
              </a:lnSpc>
              <a:spcBef>
                <a:spcPts val="600"/>
              </a:spcBef>
              <a:spcAft>
                <a:spcPts val="600"/>
              </a:spcAft>
              <a:buFont typeface="Wingdings" panose="05000000000000000000" pitchFamily="2" charset="2"/>
              <a:buChar char="Ø"/>
            </a:pPr>
            <a:endParaRPr lang="fr-FR" sz="2400" dirty="0" smtClean="0">
              <a:solidFill>
                <a:schemeClr val="tx2"/>
              </a:solidFill>
            </a:endParaRPr>
          </a:p>
        </p:txBody>
      </p:sp>
    </p:spTree>
    <p:extLst>
      <p:ext uri="{BB962C8B-B14F-4D97-AF65-F5344CB8AC3E}">
        <p14:creationId xmlns:p14="http://schemas.microsoft.com/office/powerpoint/2010/main" val="1992956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
          <p:cNvSpPr txBox="1">
            <a:spLocks/>
          </p:cNvSpPr>
          <p:nvPr/>
        </p:nvSpPr>
        <p:spPr>
          <a:xfrm>
            <a:off x="467544" y="-171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fr-BE" dirty="0" smtClean="0"/>
              <a:t>Les intervenants de cet atelier</a:t>
            </a:r>
            <a:endParaRPr lang="fr-BE" dirty="0"/>
          </a:p>
        </p:txBody>
      </p:sp>
      <p:sp>
        <p:nvSpPr>
          <p:cNvPr id="11" name="ZoneTexte 10"/>
          <p:cNvSpPr txBox="1"/>
          <p:nvPr/>
        </p:nvSpPr>
        <p:spPr>
          <a:xfrm>
            <a:off x="179512" y="1064925"/>
            <a:ext cx="8964488" cy="2831544"/>
          </a:xfrm>
          <a:prstGeom prst="rect">
            <a:avLst/>
          </a:prstGeom>
          <a:noFill/>
        </p:spPr>
        <p:txBody>
          <a:bodyPr wrap="square" rtlCol="0">
            <a:spAutoFit/>
          </a:bodyPr>
          <a:lstStyle/>
          <a:p>
            <a:pPr marL="285750" indent="-285750">
              <a:lnSpc>
                <a:spcPct val="150000"/>
              </a:lnSpc>
              <a:spcBef>
                <a:spcPts val="600"/>
              </a:spcBef>
              <a:spcAft>
                <a:spcPts val="600"/>
              </a:spcAft>
              <a:buFont typeface="Wingdings" panose="05000000000000000000" pitchFamily="2" charset="2"/>
              <a:buChar char="Ø"/>
            </a:pPr>
            <a:r>
              <a:rPr lang="fr-FR" sz="2400" dirty="0" smtClean="0"/>
              <a:t>Céline PREVOT, Agent du DEMNA (Département de l’Etude du Milieu </a:t>
            </a:r>
            <a:r>
              <a:rPr lang="fr-FR" sz="2400" dirty="0"/>
              <a:t>N</a:t>
            </a:r>
            <a:r>
              <a:rPr lang="fr-FR" sz="2400" dirty="0" smtClean="0"/>
              <a:t>aturel et Agricole) - Cellule interdépartementale Espèces invasives (Be)</a:t>
            </a:r>
          </a:p>
          <a:p>
            <a:pPr marL="742950" lvl="1" indent="-285750">
              <a:lnSpc>
                <a:spcPct val="150000"/>
              </a:lnSpc>
              <a:spcBef>
                <a:spcPts val="600"/>
              </a:spcBef>
              <a:spcAft>
                <a:spcPts val="600"/>
              </a:spcAft>
              <a:buFont typeface="Wingdings" panose="05000000000000000000" pitchFamily="2" charset="2"/>
              <a:buChar char="Ø"/>
            </a:pPr>
            <a:r>
              <a:rPr lang="fr-FR" sz="2000" i="1" dirty="0" smtClean="0">
                <a:solidFill>
                  <a:schemeClr val="accent1">
                    <a:lumMod val="75000"/>
                  </a:schemeClr>
                </a:solidFill>
              </a:rPr>
              <a:t>Les sciences participatives au service de la lutte contre les espèces invasives</a:t>
            </a:r>
            <a:endParaRPr lang="fr-FR" sz="2400" dirty="0" smtClean="0">
              <a:solidFill>
                <a:schemeClr val="tx2"/>
              </a:solidFill>
            </a:endParaRPr>
          </a:p>
        </p:txBody>
      </p:sp>
    </p:spTree>
    <p:extLst>
      <p:ext uri="{BB962C8B-B14F-4D97-AF65-F5344CB8AC3E}">
        <p14:creationId xmlns:p14="http://schemas.microsoft.com/office/powerpoint/2010/main" val="3529966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
          <p:cNvSpPr txBox="1">
            <a:spLocks/>
          </p:cNvSpPr>
          <p:nvPr/>
        </p:nvSpPr>
        <p:spPr>
          <a:xfrm>
            <a:off x="467544" y="-171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fr-BE" dirty="0" smtClean="0"/>
              <a:t>Débat / Réflexion</a:t>
            </a:r>
            <a:endParaRPr lang="fr-BE" dirty="0"/>
          </a:p>
        </p:txBody>
      </p:sp>
      <p:sp>
        <p:nvSpPr>
          <p:cNvPr id="11" name="ZoneTexte 10"/>
          <p:cNvSpPr txBox="1"/>
          <p:nvPr/>
        </p:nvSpPr>
        <p:spPr>
          <a:xfrm>
            <a:off x="0" y="1772816"/>
            <a:ext cx="9144000" cy="3170099"/>
          </a:xfrm>
          <a:prstGeom prst="rect">
            <a:avLst/>
          </a:prstGeom>
          <a:noFill/>
        </p:spPr>
        <p:txBody>
          <a:bodyPr wrap="square" rtlCol="0">
            <a:spAutoFit/>
          </a:bodyPr>
          <a:lstStyle/>
          <a:p>
            <a:pPr>
              <a:lnSpc>
                <a:spcPct val="150000"/>
              </a:lnSpc>
              <a:spcBef>
                <a:spcPts val="600"/>
              </a:spcBef>
              <a:spcAft>
                <a:spcPts val="600"/>
              </a:spcAft>
            </a:pPr>
            <a:r>
              <a:rPr lang="fr-FR" sz="2400" dirty="0" smtClean="0"/>
              <a:t>Recueillir vos remarques, conseils, suggestions, expériences sur : </a:t>
            </a:r>
          </a:p>
          <a:p>
            <a:pPr marL="1524000" indent="-342900">
              <a:lnSpc>
                <a:spcPct val="150000"/>
              </a:lnSpc>
              <a:spcBef>
                <a:spcPts val="600"/>
              </a:spcBef>
              <a:spcAft>
                <a:spcPts val="600"/>
              </a:spcAft>
              <a:buFont typeface="Wingdings" panose="05000000000000000000" pitchFamily="2" charset="2"/>
              <a:buChar char="Ø"/>
            </a:pPr>
            <a:r>
              <a:rPr lang="fr-FR" sz="2400" dirty="0"/>
              <a:t>l</a:t>
            </a:r>
            <a:r>
              <a:rPr lang="fr-FR" sz="2400" dirty="0" smtClean="0"/>
              <a:t>a place des sciences participatives dans le volet sensibilisation du projet</a:t>
            </a:r>
          </a:p>
          <a:p>
            <a:pPr marL="1524000" indent="-342900">
              <a:lnSpc>
                <a:spcPct val="150000"/>
              </a:lnSpc>
              <a:spcBef>
                <a:spcPts val="600"/>
              </a:spcBef>
              <a:spcAft>
                <a:spcPts val="600"/>
              </a:spcAft>
              <a:buFont typeface="Wingdings" panose="05000000000000000000" pitchFamily="2" charset="2"/>
              <a:buChar char="Ø"/>
            </a:pPr>
            <a:r>
              <a:rPr lang="fr-FR" sz="2400" dirty="0"/>
              <a:t>l</a:t>
            </a:r>
            <a:r>
              <a:rPr lang="fr-FR" sz="2400" dirty="0" smtClean="0"/>
              <a:t>es opportunités et obstacles à lever pour la récolte de </a:t>
            </a:r>
            <a:r>
              <a:rPr lang="fr-FR" sz="2400" dirty="0"/>
              <a:t>données transfrontalières</a:t>
            </a:r>
            <a:r>
              <a:rPr lang="fr-FR" sz="2400" dirty="0" smtClean="0"/>
              <a:t> </a:t>
            </a:r>
            <a:endParaRPr lang="fr-FR" sz="2400" dirty="0" smtClean="0"/>
          </a:p>
        </p:txBody>
      </p:sp>
    </p:spTree>
    <p:extLst>
      <p:ext uri="{BB962C8B-B14F-4D97-AF65-F5344CB8AC3E}">
        <p14:creationId xmlns:p14="http://schemas.microsoft.com/office/powerpoint/2010/main" val="3058909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
          <p:cNvSpPr txBox="1">
            <a:spLocks/>
          </p:cNvSpPr>
          <p:nvPr/>
        </p:nvSpPr>
        <p:spPr>
          <a:xfrm>
            <a:off x="467544" y="-171400"/>
            <a:ext cx="8229600"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fr-BE" dirty="0" smtClean="0"/>
              <a:t>Atelier Données et Sensibilisation</a:t>
            </a:r>
            <a:endParaRPr lang="fr-BE" dirty="0"/>
          </a:p>
        </p:txBody>
      </p:sp>
      <p:sp>
        <p:nvSpPr>
          <p:cNvPr id="11" name="ZoneTexte 10"/>
          <p:cNvSpPr txBox="1"/>
          <p:nvPr/>
        </p:nvSpPr>
        <p:spPr>
          <a:xfrm>
            <a:off x="0" y="2708920"/>
            <a:ext cx="9144000" cy="820674"/>
          </a:xfrm>
          <a:prstGeom prst="rect">
            <a:avLst/>
          </a:prstGeom>
          <a:noFill/>
        </p:spPr>
        <p:txBody>
          <a:bodyPr wrap="square" rtlCol="0">
            <a:spAutoFit/>
          </a:bodyPr>
          <a:lstStyle/>
          <a:p>
            <a:pPr algn="ctr">
              <a:lnSpc>
                <a:spcPct val="150000"/>
              </a:lnSpc>
              <a:spcBef>
                <a:spcPts val="600"/>
              </a:spcBef>
              <a:spcAft>
                <a:spcPts val="600"/>
              </a:spcAft>
            </a:pPr>
            <a:r>
              <a:rPr lang="fr-FR" sz="3600" dirty="0" smtClean="0"/>
              <a:t>Merci pour votre contribution!</a:t>
            </a:r>
            <a:endParaRPr lang="fr-FR" sz="3600" dirty="0" smtClean="0"/>
          </a:p>
        </p:txBody>
      </p:sp>
    </p:spTree>
    <p:extLst>
      <p:ext uri="{BB962C8B-B14F-4D97-AF65-F5344CB8AC3E}">
        <p14:creationId xmlns:p14="http://schemas.microsoft.com/office/powerpoint/2010/main" val="31166427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larté">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1470</TotalTime>
  <Words>541</Words>
  <Application>Microsoft Office PowerPoint</Application>
  <PresentationFormat>Affichage à l'écran (4:3)</PresentationFormat>
  <Paragraphs>41</Paragraphs>
  <Slides>8</Slides>
  <Notes>7</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Clarté</vt:lpstr>
      <vt:lpstr>TVBuONAIR Atelier - Données et sensibilisation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Université catholique de Louvain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TVBuONAIR</dc:title>
  <dc:creator>Denis Cocle</dc:creator>
  <cp:lastModifiedBy>Véronique Flament</cp:lastModifiedBy>
  <cp:revision>105</cp:revision>
  <cp:lastPrinted>2016-11-14T16:27:46Z</cp:lastPrinted>
  <dcterms:created xsi:type="dcterms:W3CDTF">2016-08-22T10:52:59Z</dcterms:created>
  <dcterms:modified xsi:type="dcterms:W3CDTF">2016-11-16T11:53:16Z</dcterms:modified>
</cp:coreProperties>
</file>