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8" r:id="rId3"/>
    <p:sldId id="259" r:id="rId4"/>
    <p:sldId id="262" r:id="rId5"/>
    <p:sldId id="263" r:id="rId6"/>
    <p:sldId id="264" r:id="rId7"/>
    <p:sldId id="265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9FAEE5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0299" autoAdjust="0"/>
  </p:normalViewPr>
  <p:slideViewPr>
    <p:cSldViewPr>
      <p:cViewPr varScale="1">
        <p:scale>
          <a:sx n="77" d="100"/>
          <a:sy n="77" d="100"/>
        </p:scale>
        <p:origin x="-169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12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DE467D-DA36-4512-B9B2-769535547435}" type="datetimeFigureOut">
              <a:rPr lang="fr-BE" smtClean="0"/>
              <a:pPr/>
              <a:t>30/11/2016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75A7EE-6E4E-44D7-B365-6B828ED23FB2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87763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1F6A6-A8F6-4D2D-B7A0-DDAD1E975F21}" type="datetimeFigureOut">
              <a:rPr lang="fr-BE" smtClean="0"/>
              <a:pPr/>
              <a:t>30/11/2016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1AC639-6D4E-421E-BDAF-73DF92CD3507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05548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rgbClr val="000099"/>
                </a:solidFill>
              </a:defRPr>
            </a:lvl1pPr>
          </a:lstStyle>
          <a:p>
            <a:r>
              <a:rPr lang="fr-FR" dirty="0"/>
              <a:t>Cliquez pour modifier le style du titre</a:t>
            </a: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  <a:endParaRPr lang="fr-BE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876256" y="6448251"/>
            <a:ext cx="936104" cy="3651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accent5"/>
                </a:solidFill>
                <a:latin typeface="Montserrat" pitchFamily="50" charset="0"/>
                <a:cs typeface="Montserrat" pitchFamily="50" charset="0"/>
              </a:defRPr>
            </a:lvl1pPr>
          </a:lstStyle>
          <a:p>
            <a:fld id="{4EACDC8E-0222-4BCD-A7FB-B7EE68099609}" type="datetime1">
              <a:rPr lang="fr-BE" smtClean="0"/>
              <a:pPr/>
              <a:t>30/11/2016</a:t>
            </a:fld>
            <a:endParaRPr lang="fr-BE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00392" y="6448251"/>
            <a:ext cx="576064" cy="365125"/>
          </a:xfrm>
          <a:prstGeom prst="rect">
            <a:avLst/>
          </a:prstGeom>
        </p:spPr>
        <p:txBody>
          <a:bodyPr anchor="ctr"/>
          <a:lstStyle>
            <a:lvl1pPr algn="r">
              <a:defRPr sz="1000" b="1">
                <a:solidFill>
                  <a:srgbClr val="000099"/>
                </a:solidFill>
                <a:latin typeface="Montserrat" pitchFamily="50" charset="0"/>
                <a:cs typeface="Montserrat" pitchFamily="50" charset="0"/>
              </a:defRPr>
            </a:lvl1pPr>
          </a:lstStyle>
          <a:p>
            <a:fld id="{59649E7E-1DDF-4917-9840-1400783AFAEF}" type="slidenum">
              <a:rPr lang="fr-BE" smtClean="0"/>
              <a:pPr/>
              <a:t>‹#›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876256" y="6448251"/>
            <a:ext cx="936104" cy="3651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accent5"/>
                </a:solidFill>
                <a:latin typeface="Montserrat" pitchFamily="50" charset="0"/>
                <a:cs typeface="Montserrat" pitchFamily="50" charset="0"/>
              </a:defRPr>
            </a:lvl1pPr>
          </a:lstStyle>
          <a:p>
            <a:fld id="{4EACDC8E-0222-4BCD-A7FB-B7EE68099609}" type="datetime1">
              <a:rPr lang="fr-BE" smtClean="0"/>
              <a:pPr/>
              <a:t>30/11/2016</a:t>
            </a:fld>
            <a:endParaRPr lang="fr-BE" dirty="0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00392" y="6448251"/>
            <a:ext cx="576064" cy="365125"/>
          </a:xfrm>
          <a:prstGeom prst="rect">
            <a:avLst/>
          </a:prstGeom>
        </p:spPr>
        <p:txBody>
          <a:bodyPr anchor="ctr"/>
          <a:lstStyle>
            <a:lvl1pPr algn="r">
              <a:defRPr sz="1000" b="1">
                <a:solidFill>
                  <a:srgbClr val="000099"/>
                </a:solidFill>
                <a:latin typeface="Montserrat" pitchFamily="50" charset="0"/>
                <a:cs typeface="Montserrat" pitchFamily="50" charset="0"/>
              </a:defRPr>
            </a:lvl1pPr>
          </a:lstStyle>
          <a:p>
            <a:fld id="{59649E7E-1DDF-4917-9840-1400783AFAEF}" type="slidenum">
              <a:rPr lang="fr-BE" smtClean="0"/>
              <a:pPr/>
              <a:t>‹#›</a:t>
            </a:fld>
            <a:endParaRPr lang="fr-B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eg"/><Relationship Id="rId5" Type="http://schemas.openxmlformats.org/officeDocument/2006/relationships/image" Target="../media/image2.jpeg"/><Relationship Id="rId6" Type="http://schemas.openxmlformats.org/officeDocument/2006/relationships/image" Target="../media/image3.jpeg"/><Relationship Id="rId7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fondPPT2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475656" y="980728"/>
            <a:ext cx="7211144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pour modifier le style du titre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475656" y="2060848"/>
            <a:ext cx="7211144" cy="3777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876256" y="6448251"/>
            <a:ext cx="936104" cy="3651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accent5"/>
                </a:solidFill>
                <a:latin typeface="Montserrat" pitchFamily="50" charset="0"/>
                <a:cs typeface="Montserrat" pitchFamily="50" charset="0"/>
              </a:defRPr>
            </a:lvl1pPr>
          </a:lstStyle>
          <a:p>
            <a:fld id="{4EACDC8E-0222-4BCD-A7FB-B7EE68099609}" type="datetime1">
              <a:rPr lang="fr-BE" smtClean="0"/>
              <a:pPr/>
              <a:t>30/11/2016</a:t>
            </a:fld>
            <a:endParaRPr lang="fr-BE" dirty="0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00392" y="6448251"/>
            <a:ext cx="576064" cy="365125"/>
          </a:xfrm>
          <a:prstGeom prst="rect">
            <a:avLst/>
          </a:prstGeom>
        </p:spPr>
        <p:txBody>
          <a:bodyPr anchor="ctr"/>
          <a:lstStyle>
            <a:lvl1pPr algn="r">
              <a:defRPr sz="1000" b="1">
                <a:solidFill>
                  <a:srgbClr val="000099"/>
                </a:solidFill>
                <a:latin typeface="Montserrat" pitchFamily="50" charset="0"/>
                <a:cs typeface="Montserrat" pitchFamily="50" charset="0"/>
              </a:defRPr>
            </a:lvl1pPr>
          </a:lstStyle>
          <a:p>
            <a:fld id="{59649E7E-1DDF-4917-9840-1400783AFAEF}" type="slidenum">
              <a:rPr lang="fr-BE" smtClean="0"/>
              <a:pPr/>
              <a:t>‹#›</a:t>
            </a:fld>
            <a:endParaRPr lang="fr-BE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4132"/>
            <a:ext cx="2051720" cy="82852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357" y="6227725"/>
            <a:ext cx="439751" cy="59160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92" r="62813" b="1"/>
          <a:stretch/>
        </p:blipFill>
        <p:spPr>
          <a:xfrm>
            <a:off x="5959785" y="6227725"/>
            <a:ext cx="431983" cy="58565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800" b="0" kern="1200">
          <a:solidFill>
            <a:srgbClr val="000099"/>
          </a:solidFill>
          <a:latin typeface="Montserrat" pitchFamily="50" charset="0"/>
          <a:ea typeface="+mj-ea"/>
          <a:cs typeface="Montserrat" pitchFamily="50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9FAEE5"/>
        </a:buClr>
        <a:buFont typeface="Arial" pitchFamily="34" charset="0"/>
        <a:buChar char="•"/>
        <a:defRPr sz="2000" kern="1200">
          <a:solidFill>
            <a:schemeClr val="tx2"/>
          </a:solidFill>
          <a:latin typeface="Montserrat" pitchFamily="50" charset="0"/>
          <a:ea typeface="+mn-ea"/>
          <a:cs typeface="Montserrat" pitchFamily="50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Montserrat" pitchFamily="50" charset="0"/>
          <a:ea typeface="+mn-ea"/>
          <a:cs typeface="Montserrat" pitchFamily="50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2"/>
          </a:solidFill>
          <a:latin typeface="Montserrat" pitchFamily="50" charset="0"/>
          <a:ea typeface="+mn-ea"/>
          <a:cs typeface="Montserrat" pitchFamily="50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Montserrat" pitchFamily="50" charset="0"/>
          <a:ea typeface="+mn-ea"/>
          <a:cs typeface="Montserrat" pitchFamily="50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/>
          </a:solidFill>
          <a:latin typeface="Montserrat" pitchFamily="50" charset="0"/>
          <a:ea typeface="+mn-ea"/>
          <a:cs typeface="Montserrat" pitchFamily="50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7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fondPP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483768" y="2564904"/>
            <a:ext cx="6660232" cy="1611611"/>
          </a:xfrm>
        </p:spPr>
        <p:txBody>
          <a:bodyPr anchor="t" anchorCtr="0">
            <a:normAutofit fontScale="90000"/>
          </a:bodyPr>
          <a:lstStyle/>
          <a:p>
            <a:pPr algn="l"/>
            <a:r>
              <a:rPr lang="fr-BE" sz="3600" dirty="0" smtClean="0"/>
              <a:t>Séminaire de lancement</a:t>
            </a:r>
            <a:br>
              <a:rPr lang="fr-BE" sz="3600" dirty="0" smtClean="0"/>
            </a:br>
            <a:r>
              <a:rPr lang="fr-BE" sz="3600" dirty="0" smtClean="0"/>
              <a:t>Atelier 1: « Trame bleue »</a:t>
            </a:r>
            <a:r>
              <a:rPr lang="fr-BE" sz="3200" dirty="0">
                <a:solidFill>
                  <a:srgbClr val="000099"/>
                </a:solidFill>
                <a:latin typeface="Montserrat" pitchFamily="50" charset="0"/>
              </a:rPr>
              <a:t/>
            </a:r>
            <a:br>
              <a:rPr lang="fr-BE" sz="3200" dirty="0">
                <a:solidFill>
                  <a:srgbClr val="000099"/>
                </a:solidFill>
                <a:latin typeface="Montserrat" pitchFamily="50" charset="0"/>
              </a:rPr>
            </a:br>
            <a:r>
              <a:rPr lang="fr-BE" sz="2400" dirty="0" smtClean="0">
                <a:solidFill>
                  <a:srgbClr val="9FAEE5"/>
                </a:solidFill>
                <a:latin typeface="Montserrat" pitchFamily="50" charset="0"/>
              </a:rPr>
              <a:t>17 novembre 2016</a:t>
            </a:r>
            <a:r>
              <a:rPr lang="fr-BE" sz="3200" dirty="0">
                <a:solidFill>
                  <a:srgbClr val="9FAEE5"/>
                </a:solidFill>
                <a:latin typeface="Montserrat" pitchFamily="50" charset="0"/>
              </a:rPr>
              <a:t/>
            </a:r>
            <a:br>
              <a:rPr lang="fr-BE" sz="3200" dirty="0">
                <a:solidFill>
                  <a:srgbClr val="9FAEE5"/>
                </a:solidFill>
                <a:latin typeface="Montserrat" pitchFamily="50" charset="0"/>
              </a:rPr>
            </a:br>
            <a:endParaRPr lang="fr-BE" sz="3200" dirty="0">
              <a:solidFill>
                <a:srgbClr val="000099"/>
              </a:solidFill>
              <a:latin typeface="Montserrat" pitchFamily="50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483768" y="66690"/>
            <a:ext cx="61926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b="1" dirty="0">
                <a:solidFill>
                  <a:srgbClr val="00009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PROGRAMME DE COOPÉRATION TRANSFRONTALIÈRE</a:t>
            </a:r>
          </a:p>
          <a:p>
            <a:r>
              <a:rPr lang="nl-NL" sz="1000" b="1" dirty="0">
                <a:solidFill>
                  <a:srgbClr val="9FAEE5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GRENSOVERSCHRIJDEND SAMENWERKINKSPROGRAMMA</a:t>
            </a:r>
            <a:endParaRPr lang="fr-BE" sz="1000" b="1" dirty="0">
              <a:solidFill>
                <a:srgbClr val="9FAEE5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endParaRPr lang="fr-BE" sz="1000" b="1" dirty="0">
              <a:solidFill>
                <a:srgbClr val="000099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8" name="ZoneTexte 10"/>
          <p:cNvSpPr txBox="1">
            <a:spLocks noChangeArrowheads="1"/>
          </p:cNvSpPr>
          <p:nvPr/>
        </p:nvSpPr>
        <p:spPr bwMode="auto">
          <a:xfrm>
            <a:off x="1" y="6475413"/>
            <a:ext cx="9143999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700" b="1" dirty="0">
                <a:solidFill>
                  <a:srgbClr val="00009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AVEC LE SOUTIEN DU FONDS EUROPÉEN DE DÉVELOPPEMENT RÉGIONAL</a:t>
            </a:r>
          </a:p>
          <a:p>
            <a:pPr algn="ctr"/>
            <a:r>
              <a:rPr lang="nl-NL" sz="700" b="1" dirty="0">
                <a:solidFill>
                  <a:srgbClr val="9FAEE5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MET STEUN VAN HET EUROPEES FONDS VOOR REGIONALE ONTWIKKELING</a:t>
            </a:r>
            <a:endParaRPr lang="fr-BE" sz="700" b="1" dirty="0">
              <a:solidFill>
                <a:srgbClr val="000099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077072"/>
            <a:ext cx="1062311" cy="106231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735" y="4089969"/>
            <a:ext cx="1062311" cy="106231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374" y="4102866"/>
            <a:ext cx="1062311" cy="106231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669" y="4115763"/>
            <a:ext cx="1062311" cy="1062311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596980"/>
            <a:ext cx="4713669" cy="190346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EACDC8E-0222-4BCD-A7FB-B7EE68099609}" type="datetime1">
              <a:rPr lang="fr-BE" smtClean="0"/>
              <a:pPr/>
              <a:t>30/11/2016</a:t>
            </a:fld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649E7E-1DDF-4917-9840-1400783AFAEF}" type="slidenum">
              <a:rPr lang="fr-BE" smtClean="0"/>
              <a:pPr/>
              <a:t>2</a:t>
            </a:fld>
            <a:endParaRPr lang="fr-BE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374848" y="566192"/>
            <a:ext cx="82296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000099"/>
                </a:solidFill>
                <a:latin typeface="Montserrat" pitchFamily="50" charset="0"/>
                <a:ea typeface="+mj-ea"/>
                <a:cs typeface="Montserrat" pitchFamily="50" charset="0"/>
              </a:defRPr>
            </a:lvl1pPr>
          </a:lstStyle>
          <a:p>
            <a:r>
              <a:rPr lang="fr-FR" dirty="0" smtClean="0"/>
              <a:t>Constat</a:t>
            </a:r>
            <a:endParaRPr lang="fr-FR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179512" y="1052736"/>
            <a:ext cx="8229600" cy="40561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9FAEE5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Montserrat" pitchFamily="50" charset="0"/>
                <a:ea typeface="+mn-ea"/>
                <a:cs typeface="Montserrat" pitchFamily="50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Montserrat" pitchFamily="50" charset="0"/>
                <a:ea typeface="+mn-ea"/>
                <a:cs typeface="Montserrat" pitchFamily="50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Montserrat" pitchFamily="50" charset="0"/>
                <a:ea typeface="+mn-ea"/>
                <a:cs typeface="Montserrat" pitchFamily="50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Montserrat" pitchFamily="50" charset="0"/>
                <a:ea typeface="+mn-ea"/>
                <a:cs typeface="Montserrat" pitchFamily="50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Montserrat" pitchFamily="50" charset="0"/>
                <a:ea typeface="+mn-ea"/>
                <a:cs typeface="Montserrat" pitchFamily="50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fr-FR" smtClean="0">
                <a:solidFill>
                  <a:schemeClr val="accent4"/>
                </a:solidFill>
              </a:rPr>
              <a:t> Cohésion transfrontalière concernant la gestion du bassin versant de la Sambre ?</a:t>
            </a:r>
            <a:endParaRPr lang="fr-FR" dirty="0">
              <a:solidFill>
                <a:schemeClr val="accent4"/>
              </a:solidFill>
            </a:endParaRPr>
          </a:p>
        </p:txBody>
      </p:sp>
      <p:pic>
        <p:nvPicPr>
          <p:cNvPr id="8" name="Espace réservé du conten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89" y="2132856"/>
            <a:ext cx="5735845" cy="405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790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EACDC8E-0222-4BCD-A7FB-B7EE68099609}" type="datetime1">
              <a:rPr lang="fr-BE" smtClean="0"/>
              <a:pPr/>
              <a:t>30/11/2016</a:t>
            </a:fld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649E7E-1DDF-4917-9840-1400783AFAEF}" type="slidenum">
              <a:rPr lang="fr-BE" smtClean="0"/>
              <a:pPr/>
              <a:t>3</a:t>
            </a:fld>
            <a:endParaRPr lang="fr-BE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467544" y="-171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3600" dirty="0" smtClean="0">
                <a:solidFill>
                  <a:srgbClr val="000099"/>
                </a:solidFill>
                <a:latin typeface="Montserrat"/>
              </a:rPr>
              <a:t>Objectifs</a:t>
            </a:r>
            <a:endParaRPr lang="fr-BE" sz="3600" dirty="0">
              <a:solidFill>
                <a:srgbClr val="000099"/>
              </a:solidFill>
              <a:latin typeface="Montserrat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-36512" y="2010901"/>
            <a:ext cx="3312368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1600" dirty="0" smtClean="0">
                <a:solidFill>
                  <a:schemeClr val="accent4"/>
                </a:solidFill>
                <a:latin typeface="Montserrat"/>
              </a:rPr>
              <a:t>Identifier </a:t>
            </a:r>
            <a:r>
              <a:rPr lang="fr-FR" sz="1600" dirty="0">
                <a:solidFill>
                  <a:schemeClr val="accent4"/>
                </a:solidFill>
                <a:latin typeface="Montserrat"/>
              </a:rPr>
              <a:t>les moyens </a:t>
            </a:r>
            <a:r>
              <a:rPr lang="fr-FR" sz="1600" dirty="0" smtClean="0">
                <a:solidFill>
                  <a:schemeClr val="accent4"/>
                </a:solidFill>
                <a:latin typeface="Montserrat"/>
              </a:rPr>
              <a:t>et les actions à mettre en œuvre permettant une gestion concertée des continuités écologiques aquatiques</a:t>
            </a: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fr-FR" sz="400" dirty="0" smtClean="0">
              <a:solidFill>
                <a:schemeClr val="accent4"/>
              </a:solidFill>
              <a:latin typeface="Montserrat"/>
            </a:endParaRP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1600" dirty="0" smtClean="0">
                <a:solidFill>
                  <a:schemeClr val="accent4"/>
                </a:solidFill>
                <a:latin typeface="Montserrat"/>
              </a:rPr>
              <a:t>Comment restaurer la Trame bleue </a:t>
            </a:r>
            <a:r>
              <a:rPr lang="fr-FR" sz="1600" dirty="0">
                <a:solidFill>
                  <a:schemeClr val="accent4"/>
                </a:solidFill>
                <a:latin typeface="Montserrat"/>
              </a:rPr>
              <a:t>dans le milieu urbanisé d’un territoire transfrontalier</a:t>
            </a:r>
          </a:p>
        </p:txBody>
      </p:sp>
      <p:sp>
        <p:nvSpPr>
          <p:cNvPr id="8" name="Rectangle 7"/>
          <p:cNvSpPr/>
          <p:nvPr/>
        </p:nvSpPr>
        <p:spPr>
          <a:xfrm>
            <a:off x="-36512" y="849486"/>
            <a:ext cx="8928992" cy="780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chemeClr val="accent4"/>
                </a:solidFill>
                <a:latin typeface="Montserrat"/>
              </a:rPr>
              <a:t>Définir les forces, faiblesses et enjeux du territoire de la Sambre transfrontalière et s’accorder collectivement sur une trame bleue </a:t>
            </a:r>
          </a:p>
        </p:txBody>
      </p:sp>
      <p:pic>
        <p:nvPicPr>
          <p:cNvPr id="9" name="Espace réservé du contenu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132079"/>
            <a:ext cx="5839077" cy="412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650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EACDC8E-0222-4BCD-A7FB-B7EE68099609}" type="datetime1">
              <a:rPr lang="fr-BE" smtClean="0"/>
              <a:pPr/>
              <a:t>30/11/2016</a:t>
            </a:fld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649E7E-1DDF-4917-9840-1400783AFAEF}" type="slidenum">
              <a:rPr lang="fr-BE" smtClean="0"/>
              <a:pPr/>
              <a:t>4</a:t>
            </a:fld>
            <a:endParaRPr lang="fr-BE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367444" y="46048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dirty="0" smtClean="0">
                <a:solidFill>
                  <a:srgbClr val="000099"/>
                </a:solidFill>
                <a:latin typeface="Montserrat"/>
              </a:rPr>
              <a:t>Résultats attendus de cet atelier</a:t>
            </a:r>
            <a:endParaRPr lang="fr-BE" dirty="0">
              <a:solidFill>
                <a:srgbClr val="000099"/>
              </a:solidFill>
              <a:latin typeface="Montserrat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0" y="2492896"/>
            <a:ext cx="89644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BE" sz="2400" dirty="0" smtClean="0">
                <a:solidFill>
                  <a:schemeClr val="accent4"/>
                </a:solidFill>
                <a:latin typeface="Montserrat"/>
              </a:rPr>
              <a:t>Dégager une stratégie commune et globale (méthodes et moyens) à mettre en place afin d’aboutir à une gestion concertée du bassin versant de la Sambre transfrontalière ?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fr-FR" sz="2400" dirty="0">
              <a:solidFill>
                <a:schemeClr val="accent4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816767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EACDC8E-0222-4BCD-A7FB-B7EE68099609}" type="datetime1">
              <a:rPr lang="fr-BE" smtClean="0"/>
              <a:pPr/>
              <a:t>30/11/2016</a:t>
            </a:fld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649E7E-1DDF-4917-9840-1400783AFAEF}" type="slidenum">
              <a:rPr lang="fr-BE" smtClean="0"/>
              <a:pPr/>
              <a:t>5</a:t>
            </a:fld>
            <a:endParaRPr lang="fr-BE" dirty="0"/>
          </a:p>
        </p:txBody>
      </p:sp>
      <p:sp>
        <p:nvSpPr>
          <p:cNvPr id="4" name="Rectangle 3"/>
          <p:cNvSpPr/>
          <p:nvPr/>
        </p:nvSpPr>
        <p:spPr>
          <a:xfrm>
            <a:off x="323528" y="908720"/>
            <a:ext cx="8496944" cy="885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BE" sz="1200" dirty="0">
                <a:solidFill>
                  <a:schemeClr val="accent4"/>
                </a:solidFill>
                <a:latin typeface="Montserrat"/>
              </a:rPr>
              <a:t>Indentification des secteurs à </a:t>
            </a:r>
            <a:r>
              <a:rPr lang="fr-BE" sz="1200" dirty="0" smtClean="0">
                <a:solidFill>
                  <a:schemeClr val="accent4"/>
                </a:solidFill>
                <a:latin typeface="Montserrat"/>
              </a:rPr>
              <a:t>enjeux sur le territoire du projet afin </a:t>
            </a:r>
            <a:r>
              <a:rPr lang="fr-BE" sz="1200" dirty="0">
                <a:solidFill>
                  <a:schemeClr val="accent4"/>
                </a:solidFill>
                <a:latin typeface="Montserrat"/>
              </a:rPr>
              <a:t>d’engager une première démarche </a:t>
            </a:r>
            <a:r>
              <a:rPr lang="fr-BE" sz="1200" dirty="0" smtClean="0">
                <a:solidFill>
                  <a:schemeClr val="accent4"/>
                </a:solidFill>
                <a:latin typeface="Montserrat"/>
              </a:rPr>
              <a:t>d’action </a:t>
            </a:r>
            <a:r>
              <a:rPr lang="fr-BE" sz="1200" dirty="0">
                <a:solidFill>
                  <a:schemeClr val="accent4"/>
                </a:solidFill>
                <a:latin typeface="Montserrat"/>
              </a:rPr>
              <a:t>collective ? </a:t>
            </a:r>
            <a:endParaRPr lang="fr-BE" sz="1200" dirty="0" smtClean="0">
              <a:solidFill>
                <a:schemeClr val="accent4"/>
              </a:solidFill>
              <a:latin typeface="Montserrat"/>
            </a:endParaRPr>
          </a:p>
          <a:p>
            <a:pPr algn="just">
              <a:lnSpc>
                <a:spcPct val="150000"/>
              </a:lnSpc>
            </a:pPr>
            <a:r>
              <a:rPr lang="fr-BE" sz="1200" dirty="0" smtClean="0">
                <a:solidFill>
                  <a:schemeClr val="accent4"/>
                </a:solidFill>
                <a:latin typeface="Montserrat"/>
              </a:rPr>
              <a:t>Quelles </a:t>
            </a:r>
            <a:r>
              <a:rPr lang="fr-BE" sz="1200" dirty="0">
                <a:solidFill>
                  <a:schemeClr val="accent4"/>
                </a:solidFill>
                <a:latin typeface="Montserrat"/>
              </a:rPr>
              <a:t>actions </a:t>
            </a:r>
            <a:r>
              <a:rPr lang="fr-BE" sz="1200" dirty="0" smtClean="0">
                <a:solidFill>
                  <a:schemeClr val="accent4"/>
                </a:solidFill>
                <a:latin typeface="Montserrat"/>
              </a:rPr>
              <a:t>concrètes ? Quelles </a:t>
            </a:r>
            <a:r>
              <a:rPr lang="fr-BE" sz="1200" dirty="0">
                <a:solidFill>
                  <a:schemeClr val="accent4"/>
                </a:solidFill>
                <a:latin typeface="Montserrat"/>
              </a:rPr>
              <a:t>instances ? Quelles échelles d’intervention ?</a:t>
            </a:r>
          </a:p>
        </p:txBody>
      </p:sp>
      <p:pic>
        <p:nvPicPr>
          <p:cNvPr id="5" name="Espace réservé du contenu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616" y="1794347"/>
            <a:ext cx="6252767" cy="443706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2021" y="0"/>
            <a:ext cx="60561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2800" dirty="0">
                <a:solidFill>
                  <a:srgbClr val="000099"/>
                </a:solidFill>
                <a:latin typeface="Montserrat"/>
              </a:rPr>
              <a:t>Résultats attendus de cet atelier</a:t>
            </a:r>
          </a:p>
        </p:txBody>
      </p:sp>
    </p:spTree>
    <p:extLst>
      <p:ext uri="{BB962C8B-B14F-4D97-AF65-F5344CB8AC3E}">
        <p14:creationId xmlns:p14="http://schemas.microsoft.com/office/powerpoint/2010/main" val="1079151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EACDC8E-0222-4BCD-A7FB-B7EE68099609}" type="datetime1">
              <a:rPr lang="fr-BE" smtClean="0"/>
              <a:pPr/>
              <a:t>30/11/2016</a:t>
            </a:fld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649E7E-1DDF-4917-9840-1400783AFAEF}" type="slidenum">
              <a:rPr lang="fr-BE" smtClean="0"/>
              <a:pPr/>
              <a:t>6</a:t>
            </a:fld>
            <a:endParaRPr lang="fr-BE" dirty="0"/>
          </a:p>
        </p:txBody>
      </p:sp>
      <p:sp>
        <p:nvSpPr>
          <p:cNvPr id="6" name="Espace réservé du contenu 4"/>
          <p:cNvSpPr txBox="1">
            <a:spLocks/>
          </p:cNvSpPr>
          <p:nvPr/>
        </p:nvSpPr>
        <p:spPr>
          <a:xfrm>
            <a:off x="467544" y="1317104"/>
            <a:ext cx="8229600" cy="40561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9FAEE5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Montserrat" pitchFamily="50" charset="0"/>
                <a:ea typeface="+mn-ea"/>
                <a:cs typeface="Montserrat" pitchFamily="50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Montserrat" pitchFamily="50" charset="0"/>
                <a:ea typeface="+mn-ea"/>
                <a:cs typeface="Montserrat" pitchFamily="50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Montserrat" pitchFamily="50" charset="0"/>
                <a:ea typeface="+mn-ea"/>
                <a:cs typeface="Montserrat" pitchFamily="50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Montserrat" pitchFamily="50" charset="0"/>
                <a:ea typeface="+mn-ea"/>
                <a:cs typeface="Montserrat" pitchFamily="50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Montserrat" pitchFamily="50" charset="0"/>
                <a:ea typeface="+mn-ea"/>
                <a:cs typeface="Montserrat" pitchFamily="50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fr-BE" smtClean="0">
                <a:solidFill>
                  <a:schemeClr val="accent4"/>
                </a:solidFill>
              </a:rPr>
              <a:t> Définir les espèces cibles sur lesquelles s’appuyer pour restaurer des continuités écologiques sur la bassin versant de la Sambre transfrontalière</a:t>
            </a:r>
          </a:p>
          <a:p>
            <a:endParaRPr lang="fr-FR" dirty="0"/>
          </a:p>
        </p:txBody>
      </p:sp>
      <p:pic>
        <p:nvPicPr>
          <p:cNvPr id="7" name="Imag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429000"/>
            <a:ext cx="2304256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28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EACDC8E-0222-4BCD-A7FB-B7EE68099609}" type="datetime1">
              <a:rPr lang="fr-BE" smtClean="0"/>
              <a:pPr/>
              <a:t>30/11/2016</a:t>
            </a:fld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649E7E-1DDF-4917-9840-1400783AFAEF}" type="slidenum">
              <a:rPr lang="fr-BE" smtClean="0"/>
              <a:pPr/>
              <a:t>7</a:t>
            </a:fld>
            <a:endParaRPr lang="fr-BE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467544" y="824518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dirty="0" smtClean="0">
                <a:solidFill>
                  <a:srgbClr val="000099"/>
                </a:solidFill>
                <a:latin typeface="Montserrat"/>
              </a:rPr>
              <a:t>Les intervenants </a:t>
            </a:r>
            <a:r>
              <a:rPr lang="fr-BE" dirty="0" smtClean="0">
                <a:solidFill>
                  <a:srgbClr val="000099"/>
                </a:solidFill>
                <a:latin typeface="Montserrat"/>
              </a:rPr>
              <a:t>de cet atelier</a:t>
            </a:r>
            <a:endParaRPr lang="fr-BE" dirty="0">
              <a:solidFill>
                <a:srgbClr val="000099"/>
              </a:solidFill>
              <a:latin typeface="Montserrat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79512" y="2287319"/>
            <a:ext cx="896448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400" dirty="0" smtClean="0">
                <a:solidFill>
                  <a:schemeClr val="tx2"/>
                </a:solidFill>
                <a:latin typeface="Montserrat"/>
              </a:rPr>
              <a:t>Stéphane JOURDAN, </a:t>
            </a:r>
            <a:r>
              <a:rPr lang="fr-FR" sz="2400" i="1" dirty="0" smtClean="0">
                <a:solidFill>
                  <a:schemeClr val="tx2"/>
                </a:solidFill>
                <a:latin typeface="Montserrat"/>
              </a:rPr>
              <a:t>Chef de service « Milieux Aquatiques et Maîtrise d’Ouvrage », Agence </a:t>
            </a:r>
            <a:r>
              <a:rPr lang="fr-FR" sz="2400" i="1" dirty="0">
                <a:solidFill>
                  <a:schemeClr val="tx2"/>
                </a:solidFill>
                <a:latin typeface="Montserrat"/>
              </a:rPr>
              <a:t>de l’Eau Artois – </a:t>
            </a:r>
            <a:r>
              <a:rPr lang="fr-FR" sz="2400" i="1" dirty="0" smtClean="0">
                <a:solidFill>
                  <a:schemeClr val="tx2"/>
                </a:solidFill>
                <a:latin typeface="Montserrat"/>
              </a:rPr>
              <a:t>Picardie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fr-FR" sz="2400" i="1" dirty="0">
              <a:solidFill>
                <a:schemeClr val="tx2"/>
              </a:solidFill>
              <a:latin typeface="Montserrat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400" i="1" smtClean="0">
                <a:solidFill>
                  <a:schemeClr val="tx2"/>
                </a:solidFill>
                <a:latin typeface="Montserrat"/>
              </a:rPr>
              <a:t>Olivier COLLETTE, </a:t>
            </a:r>
            <a:r>
              <a:rPr lang="fr-FR" sz="2400" i="1" dirty="0" smtClean="0">
                <a:solidFill>
                  <a:schemeClr val="tx2"/>
                </a:solidFill>
                <a:latin typeface="Montserrat"/>
              </a:rPr>
              <a:t>Contrat de rivière Sambre et affluents</a:t>
            </a:r>
            <a:endParaRPr lang="fr-FR" sz="2400" i="1" dirty="0">
              <a:solidFill>
                <a:schemeClr val="tx2"/>
              </a:solidFill>
              <a:latin typeface="Montserrat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fr-FR" sz="2400" dirty="0" smtClean="0">
              <a:solidFill>
                <a:schemeClr val="tx2"/>
              </a:solidFill>
              <a:latin typeface="Montserrat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fr-FR" sz="2400" dirty="0" smtClean="0">
              <a:solidFill>
                <a:schemeClr val="tx2"/>
              </a:solidFill>
              <a:latin typeface="Montserrat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fr-FR" sz="2400" dirty="0" smtClean="0">
              <a:solidFill>
                <a:schemeClr val="tx2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52783571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Nuances de gri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205</Words>
  <Application>Microsoft Macintosh PowerPoint</Application>
  <PresentationFormat>Présentation à l'écran (4:3)</PresentationFormat>
  <Paragraphs>35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Séminaire de lancement Atelier 1: « Trame bleue » 17 novembre 2016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MASA</dc:creator>
  <cp:lastModifiedBy>Nathalie BOESCH</cp:lastModifiedBy>
  <cp:revision>37</cp:revision>
  <dcterms:created xsi:type="dcterms:W3CDTF">2011-11-07T15:20:13Z</dcterms:created>
  <dcterms:modified xsi:type="dcterms:W3CDTF">2016-11-30T16:52:35Z</dcterms:modified>
</cp:coreProperties>
</file>